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57" r:id="rId4"/>
    <p:sldId id="260" r:id="rId5"/>
    <p:sldId id="258" r:id="rId6"/>
    <p:sldId id="259" r:id="rId7"/>
    <p:sldId id="265" r:id="rId8"/>
    <p:sldId id="266" r:id="rId9"/>
    <p:sldId id="261" r:id="rId10"/>
    <p:sldId id="264" r:id="rId11"/>
    <p:sldId id="273" r:id="rId12"/>
    <p:sldId id="263" r:id="rId13"/>
    <p:sldId id="268" r:id="rId14"/>
    <p:sldId id="310" r:id="rId15"/>
    <p:sldId id="270" r:id="rId16"/>
    <p:sldId id="271" r:id="rId17"/>
    <p:sldId id="272" r:id="rId18"/>
    <p:sldId id="311" r:id="rId19"/>
    <p:sldId id="274" r:id="rId20"/>
    <p:sldId id="275" r:id="rId21"/>
    <p:sldId id="286" r:id="rId22"/>
    <p:sldId id="283" r:id="rId23"/>
    <p:sldId id="278" r:id="rId24"/>
    <p:sldId id="277" r:id="rId25"/>
    <p:sldId id="279" r:id="rId26"/>
    <p:sldId id="280" r:id="rId27"/>
    <p:sldId id="281" r:id="rId28"/>
    <p:sldId id="276" r:id="rId29"/>
    <p:sldId id="284" r:id="rId30"/>
    <p:sldId id="285" r:id="rId31"/>
    <p:sldId id="282" r:id="rId32"/>
    <p:sldId id="287" r:id="rId33"/>
    <p:sldId id="297" r:id="rId34"/>
    <p:sldId id="288" r:id="rId35"/>
    <p:sldId id="289" r:id="rId36"/>
    <p:sldId id="290"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4F5CEE-4DA4-431C-9A3A-23ABC60C9E76}">
          <p14:sldIdLst>
            <p14:sldId id="256"/>
            <p14:sldId id="309"/>
            <p14:sldId id="257"/>
            <p14:sldId id="260"/>
            <p14:sldId id="258"/>
            <p14:sldId id="259"/>
            <p14:sldId id="265"/>
            <p14:sldId id="266"/>
            <p14:sldId id="261"/>
            <p14:sldId id="264"/>
            <p14:sldId id="273"/>
            <p14:sldId id="263"/>
            <p14:sldId id="268"/>
            <p14:sldId id="310"/>
            <p14:sldId id="270"/>
            <p14:sldId id="271"/>
            <p14:sldId id="272"/>
            <p14:sldId id="311"/>
            <p14:sldId id="274"/>
            <p14:sldId id="275"/>
            <p14:sldId id="286"/>
            <p14:sldId id="283"/>
            <p14:sldId id="278"/>
            <p14:sldId id="277"/>
            <p14:sldId id="279"/>
            <p14:sldId id="280"/>
            <p14:sldId id="281"/>
            <p14:sldId id="276"/>
            <p14:sldId id="284"/>
            <p14:sldId id="285"/>
            <p14:sldId id="282"/>
            <p14:sldId id="287"/>
            <p14:sldId id="297"/>
            <p14:sldId id="288"/>
            <p14:sldId id="289"/>
            <p14:sldId id="290"/>
            <p14:sldId id="292"/>
            <p14:sldId id="293"/>
            <p14:sldId id="294"/>
            <p14:sldId id="295"/>
            <p14:sldId id="296"/>
            <p14:sldId id="298"/>
            <p14:sldId id="299"/>
            <p14:sldId id="300"/>
            <p14:sldId id="301"/>
            <p14:sldId id="302"/>
            <p14:sldId id="303"/>
            <p14:sldId id="304"/>
            <p14:sldId id="305"/>
            <p14:sldId id="306"/>
            <p14:sldId id="307"/>
            <p14:sldId id="308"/>
          </p14:sldIdLst>
        </p14:section>
        <p14:section name="Untitled Section" id="{F6A40BDA-E8E9-4437-8E63-2E1E9541C0AA}">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1" d="100"/>
          <a:sy n="61" d="100"/>
        </p:scale>
        <p:origin x="1056"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F873-7B01-42A6-B4A2-B7A6919EBA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E7A653-08D2-41F3-A201-DD58F4781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C6F858-150C-4BF6-84F3-17BB68692134}"/>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5" name="Footer Placeholder 4">
            <a:extLst>
              <a:ext uri="{FF2B5EF4-FFF2-40B4-BE49-F238E27FC236}">
                <a16:creationId xmlns:a16="http://schemas.microsoft.com/office/drawing/2014/main" id="{43B955B7-EC44-4285-800F-117EC612B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98C43-3DE0-4373-BB24-D85092FAE7E3}"/>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249472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952F-1933-4860-B25A-9B9B7F077A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C2F2C0-8489-405C-B33D-E33271849D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280A6-084B-4B25-9A69-1E45B039CF47}"/>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5" name="Footer Placeholder 4">
            <a:extLst>
              <a:ext uri="{FF2B5EF4-FFF2-40B4-BE49-F238E27FC236}">
                <a16:creationId xmlns:a16="http://schemas.microsoft.com/office/drawing/2014/main" id="{3900E0D1-7398-4463-9CB4-7BA858259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687E-F159-4E15-BD1E-41B74EB7AF3B}"/>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68787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AC22A-D615-4286-9ACB-05446B452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DBB287-F1AD-4C3C-962A-07AF881E75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AE9D4-A090-4075-9CDD-CB11EA62CF2E}"/>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5" name="Footer Placeholder 4">
            <a:extLst>
              <a:ext uri="{FF2B5EF4-FFF2-40B4-BE49-F238E27FC236}">
                <a16:creationId xmlns:a16="http://schemas.microsoft.com/office/drawing/2014/main" id="{D53B59B0-F8C6-44D1-A2AF-FB412EAC4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14DFF-F8C4-42AC-9DCA-2CC0E40FF962}"/>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99915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2EE2-3C86-4785-BE3D-904197BE5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675CB7-6DC7-4DDA-B6CE-1CFBF43363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F3807-DA34-4439-8AE9-19BEE6E5E739}"/>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5" name="Footer Placeholder 4">
            <a:extLst>
              <a:ext uri="{FF2B5EF4-FFF2-40B4-BE49-F238E27FC236}">
                <a16:creationId xmlns:a16="http://schemas.microsoft.com/office/drawing/2014/main" id="{6A89E8A7-478E-43D1-849B-3ECB02379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8F20-6A3E-48B5-B767-5C7B32EBE5C0}"/>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302717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3D2D-9D62-466C-B4F0-58CB45D74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48FFD6-2058-4E77-B23C-1A955E836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8E5F7-4D1A-4DC5-BAD9-D4BF51BA77DA}"/>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5" name="Footer Placeholder 4">
            <a:extLst>
              <a:ext uri="{FF2B5EF4-FFF2-40B4-BE49-F238E27FC236}">
                <a16:creationId xmlns:a16="http://schemas.microsoft.com/office/drawing/2014/main" id="{D63B2CFA-01A8-44A5-AE5F-1308ECBC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059D4-70AE-4DD7-BECF-E0343912DAB9}"/>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171133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80CD-00B8-45A0-B5DA-F86519B3F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A07B2-22CD-4531-9E59-73FC015E52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40CF42-468B-4604-AD10-24BAA10EA3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6601DC-D7A2-4FAF-8FB1-C2EB9B581F4F}"/>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6" name="Footer Placeholder 5">
            <a:extLst>
              <a:ext uri="{FF2B5EF4-FFF2-40B4-BE49-F238E27FC236}">
                <a16:creationId xmlns:a16="http://schemas.microsoft.com/office/drawing/2014/main" id="{80411D8A-296D-4E0F-9F4F-E0850A135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C4BA7-7B99-444D-8E23-23B6D3F5A5A1}"/>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304349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BF64-BAF3-4DE6-A006-BD86AFED14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88C9DF-6DBC-4329-8BFA-444E78A76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E6913-0543-444E-9ECA-C9DD662D8F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26D0E-EF63-4A6B-89AD-359BD0EB1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64D59-2D39-493D-86D3-A845584735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7BD238-53D8-4B76-934E-931DC367D76B}"/>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8" name="Footer Placeholder 7">
            <a:extLst>
              <a:ext uri="{FF2B5EF4-FFF2-40B4-BE49-F238E27FC236}">
                <a16:creationId xmlns:a16="http://schemas.microsoft.com/office/drawing/2014/main" id="{08404F77-D4A2-4832-A5D7-CF1E4C6E17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62FE1-CA20-4FA0-ABCA-AAE8B157D416}"/>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62296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245C-7837-4A7B-825B-4172FEB25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A9D0A2-FB13-49C9-A189-8B876BE55E3C}"/>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4" name="Footer Placeholder 3">
            <a:extLst>
              <a:ext uri="{FF2B5EF4-FFF2-40B4-BE49-F238E27FC236}">
                <a16:creationId xmlns:a16="http://schemas.microsoft.com/office/drawing/2014/main" id="{2683102A-5801-4149-A7A3-63A736BEF9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127C85-2124-4976-8AC6-ED7E9A94225E}"/>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257111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F8E32-D882-4C1A-A9F1-15815BE00F2A}"/>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3" name="Footer Placeholder 2">
            <a:extLst>
              <a:ext uri="{FF2B5EF4-FFF2-40B4-BE49-F238E27FC236}">
                <a16:creationId xmlns:a16="http://schemas.microsoft.com/office/drawing/2014/main" id="{1041E777-1D89-483E-A5C8-557DAC2593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EF1E4-B0BE-4366-B7CA-5C69A50E9D27}"/>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181836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28EB-DAC8-4201-97F6-73BB39599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DAE81F-A006-4E85-8B95-A133AF6EC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3D47A-2B59-42C6-80CE-1BECB9576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FCDCD-74F9-4411-8F78-2B568162F4CC}"/>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6" name="Footer Placeholder 5">
            <a:extLst>
              <a:ext uri="{FF2B5EF4-FFF2-40B4-BE49-F238E27FC236}">
                <a16:creationId xmlns:a16="http://schemas.microsoft.com/office/drawing/2014/main" id="{1E370294-2E19-4110-8029-ED80CC49F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CE937-B609-4FA6-9872-8F8024F861E4}"/>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344134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8AFF-70C8-47C1-9B36-4A8B562D6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6439FE-F4EC-46CD-BC5B-02A5532BF8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DFCAAD-F699-44E8-8E08-E4F889332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74FA9-2A70-499D-9147-A2251DD9B960}"/>
              </a:ext>
            </a:extLst>
          </p:cNvPr>
          <p:cNvSpPr>
            <a:spLocks noGrp="1"/>
          </p:cNvSpPr>
          <p:nvPr>
            <p:ph type="dt" sz="half" idx="10"/>
          </p:nvPr>
        </p:nvSpPr>
        <p:spPr/>
        <p:txBody>
          <a:bodyPr/>
          <a:lstStyle/>
          <a:p>
            <a:fld id="{2DE7F9CB-832E-45A4-BDCA-DBB8F33DEB08}" type="datetimeFigureOut">
              <a:rPr lang="en-US" smtClean="0"/>
              <a:pPr/>
              <a:t>9/15/2025</a:t>
            </a:fld>
            <a:endParaRPr lang="en-US"/>
          </a:p>
        </p:txBody>
      </p:sp>
      <p:sp>
        <p:nvSpPr>
          <p:cNvPr id="6" name="Footer Placeholder 5">
            <a:extLst>
              <a:ext uri="{FF2B5EF4-FFF2-40B4-BE49-F238E27FC236}">
                <a16:creationId xmlns:a16="http://schemas.microsoft.com/office/drawing/2014/main" id="{4573911C-D7E6-4C44-86E8-F805EC44F1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F3399-D40A-4F58-A34E-06B6E2AB313A}"/>
              </a:ext>
            </a:extLst>
          </p:cNvPr>
          <p:cNvSpPr>
            <a:spLocks noGrp="1"/>
          </p:cNvSpPr>
          <p:nvPr>
            <p:ph type="sldNum" sz="quarter" idx="12"/>
          </p:nvPr>
        </p:nvSpPr>
        <p:spPr/>
        <p:txBody>
          <a:bodyPr/>
          <a:lstStyle/>
          <a:p>
            <a:fld id="{C3B4EE1F-DACB-494E-81BE-B9B2A11788D1}" type="slidenum">
              <a:rPr lang="en-US" smtClean="0"/>
              <a:pPr/>
              <a:t>‹#›</a:t>
            </a:fld>
            <a:endParaRPr lang="en-US"/>
          </a:p>
        </p:txBody>
      </p:sp>
    </p:spTree>
    <p:extLst>
      <p:ext uri="{BB962C8B-B14F-4D97-AF65-F5344CB8AC3E}">
        <p14:creationId xmlns:p14="http://schemas.microsoft.com/office/powerpoint/2010/main" val="369249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D1443-508E-45F6-8639-17915B666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871F0B-DC28-4141-8912-7700E4474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B5CE5-131C-4261-B3F0-EC8FCE3B9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7F9CB-832E-45A4-BDCA-DBB8F33DEB08}" type="datetimeFigureOut">
              <a:rPr lang="en-US" smtClean="0"/>
              <a:pPr/>
              <a:t>9/15/2025</a:t>
            </a:fld>
            <a:endParaRPr lang="en-US"/>
          </a:p>
        </p:txBody>
      </p:sp>
      <p:sp>
        <p:nvSpPr>
          <p:cNvPr id="5" name="Footer Placeholder 4">
            <a:extLst>
              <a:ext uri="{FF2B5EF4-FFF2-40B4-BE49-F238E27FC236}">
                <a16:creationId xmlns:a16="http://schemas.microsoft.com/office/drawing/2014/main" id="{801C0DFB-3A73-4E6F-8263-8CABF26B3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15DA22-BF9F-4C7E-BBB8-4C1B01F5F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4EE1F-DACB-494E-81BE-B9B2A11788D1}" type="slidenum">
              <a:rPr lang="en-US" smtClean="0"/>
              <a:pPr/>
              <a:t>‹#›</a:t>
            </a:fld>
            <a:endParaRPr lang="en-US"/>
          </a:p>
        </p:txBody>
      </p:sp>
    </p:spTree>
    <p:extLst>
      <p:ext uri="{BB962C8B-B14F-4D97-AF65-F5344CB8AC3E}">
        <p14:creationId xmlns:p14="http://schemas.microsoft.com/office/powerpoint/2010/main" val="705481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8.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5.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2.jpeg"/></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CD5E-E49D-4A76-A3EA-C4A628605F0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008FE55-28E8-4AF6-95CF-AD39C12F00FE}"/>
              </a:ext>
            </a:extLst>
          </p:cNvPr>
          <p:cNvSpPr>
            <a:spLocks noGrp="1"/>
          </p:cNvSpPr>
          <p:nvPr>
            <p:ph type="subTitle" idx="1"/>
          </p:nvPr>
        </p:nvSpPr>
        <p:spPr/>
        <p:txBody>
          <a:bodyPr/>
          <a:lstStyle/>
          <a:p>
            <a:endParaRPr lang="en-US"/>
          </a:p>
        </p:txBody>
      </p:sp>
      <p:pic>
        <p:nvPicPr>
          <p:cNvPr id="4" name="image">
            <a:extLst>
              <a:ext uri="{FF2B5EF4-FFF2-40B4-BE49-F238E27FC236}">
                <a16:creationId xmlns:a16="http://schemas.microsoft.com/office/drawing/2014/main" id="{1F466543-E78C-4C94-A5D5-3BD2A7EA47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p:spPr>
      </p:pic>
      <p:pic>
        <p:nvPicPr>
          <p:cNvPr id="6" name="Picture 5" descr="A picture containing yellow, sign, drawing, black&#10;&#10;Description automatically generated">
            <a:extLst>
              <a:ext uri="{FF2B5EF4-FFF2-40B4-BE49-F238E27FC236}">
                <a16:creationId xmlns:a16="http://schemas.microsoft.com/office/drawing/2014/main" id="{AFB747D7-289D-44E7-97C2-107B1F858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0"/>
            <a:ext cx="4014788" cy="4206874"/>
          </a:xfrm>
          <a:prstGeom prst="rect">
            <a:avLst/>
          </a:prstGeom>
        </p:spPr>
      </p:pic>
    </p:spTree>
    <p:extLst>
      <p:ext uri="{BB962C8B-B14F-4D97-AF65-F5344CB8AC3E}">
        <p14:creationId xmlns:p14="http://schemas.microsoft.com/office/powerpoint/2010/main" val="323594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a:extLst>
              <a:ext uri="{FF2B5EF4-FFF2-40B4-BE49-F238E27FC236}">
                <a16:creationId xmlns:a16="http://schemas.microsoft.com/office/drawing/2014/main" id="{3E75E0EF-DBB6-4D55-8E92-2DC78C26C318}"/>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2945" r="1391" b="-1"/>
          <a:stretch/>
        </p:blipFill>
        <p:spPr bwMode="auto">
          <a:xfrm>
            <a:off x="20" y="10"/>
            <a:ext cx="9272902" cy="685799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p:spPr>
      </p:pic>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yellow, sign, drawing, black&#10;&#10;Description automatically generated">
            <a:extLst>
              <a:ext uri="{FF2B5EF4-FFF2-40B4-BE49-F238E27FC236}">
                <a16:creationId xmlns:a16="http://schemas.microsoft.com/office/drawing/2014/main" id="{1ACE330A-75A3-4737-9C65-74D96DD84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413" y="4433687"/>
            <a:ext cx="2228850" cy="2151061"/>
          </a:xfrm>
          <a:prstGeom prst="rect">
            <a:avLst/>
          </a:prstGeom>
        </p:spPr>
      </p:pic>
    </p:spTree>
    <p:extLst>
      <p:ext uri="{BB962C8B-B14F-4D97-AF65-F5344CB8AC3E}">
        <p14:creationId xmlns:p14="http://schemas.microsoft.com/office/powerpoint/2010/main" val="199996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1760-FD36-4DDC-9742-8429C7DB9A1E}"/>
              </a:ext>
            </a:extLst>
          </p:cNvPr>
          <p:cNvSpPr>
            <a:spLocks noGrp="1"/>
          </p:cNvSpPr>
          <p:nvPr>
            <p:ph type="title"/>
          </p:nvPr>
        </p:nvSpPr>
        <p:spPr/>
        <p:txBody>
          <a:bodyPr/>
          <a:lstStyle/>
          <a:p>
            <a:r>
              <a:rPr lang="en-US" dirty="0">
                <a:latin typeface="Agency FB" pitchFamily="34" charset="0"/>
              </a:rPr>
              <a:t>METHODOLOGY OF COACHING SKILLS</a:t>
            </a:r>
          </a:p>
        </p:txBody>
      </p:sp>
      <p:sp>
        <p:nvSpPr>
          <p:cNvPr id="3" name="Content Placeholder 2">
            <a:extLst>
              <a:ext uri="{FF2B5EF4-FFF2-40B4-BE49-F238E27FC236}">
                <a16:creationId xmlns:a16="http://schemas.microsoft.com/office/drawing/2014/main" id="{96E44C14-B889-4465-90DB-74062EAA9397}"/>
              </a:ext>
            </a:extLst>
          </p:cNvPr>
          <p:cNvSpPr>
            <a:spLocks noGrp="1"/>
          </p:cNvSpPr>
          <p:nvPr>
            <p:ph idx="1"/>
          </p:nvPr>
        </p:nvSpPr>
        <p:spPr/>
        <p:txBody>
          <a:bodyPr/>
          <a:lstStyle/>
          <a:p>
            <a:endParaRPr lang="en-US" dirty="0"/>
          </a:p>
        </p:txBody>
      </p:sp>
      <p:sp>
        <p:nvSpPr>
          <p:cNvPr id="4" name="Rectangle 2">
            <a:extLst>
              <a:ext uri="{FF2B5EF4-FFF2-40B4-BE49-F238E27FC236}">
                <a16:creationId xmlns:a16="http://schemas.microsoft.com/office/drawing/2014/main" id="{D6234095-A792-4DD7-9218-F013DB8D8B67}"/>
              </a:ext>
            </a:extLst>
          </p:cNvPr>
          <p:cNvSpPr>
            <a:spLocks noChangeArrowheads="1"/>
          </p:cNvSpPr>
          <p:nvPr/>
        </p:nvSpPr>
        <p:spPr bwMode="auto">
          <a:xfrm>
            <a:off x="3352800" y="2971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gency FB" panose="020B0503020202020204" pitchFamily="34" charset="0"/>
                <a:ea typeface="Calibri" panose="020F0502020204030204" pitchFamily="34" charset="0"/>
                <a:cs typeface="Times New Roman" panose="02020603050405020304" pitchFamily="18" charset="0"/>
              </a:rPr>
              <a:t>INTRODUCE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gency FB" panose="020B0503020202020204" pitchFamily="34" charset="0"/>
                <a:ea typeface="Calibri" panose="020F0502020204030204" pitchFamily="34" charset="0"/>
                <a:cs typeface="Times New Roman" panose="02020603050405020304" pitchFamily="18" charset="0"/>
              </a:rPr>
              <a:t>EXPLAIN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gency FB" panose="020B0503020202020204" pitchFamily="34" charset="0"/>
                <a:ea typeface="Calibri" panose="020F0502020204030204" pitchFamily="34" charset="0"/>
                <a:cs typeface="Times New Roman" panose="02020603050405020304" pitchFamily="18" charset="0"/>
              </a:rPr>
              <a:t>DEMONSTRATE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gency FB" panose="020B0503020202020204" pitchFamily="34" charset="0"/>
                <a:ea typeface="Calibri" panose="020F0502020204030204" pitchFamily="34" charset="0"/>
                <a:cs typeface="Times New Roman" panose="02020603050405020304" pitchFamily="18" charset="0"/>
              </a:rPr>
              <a:t>ORGANIZE INTO GROUPS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gency FB" panose="020B0503020202020204" pitchFamily="34" charset="0"/>
                <a:ea typeface="Calibri" panose="020F0502020204030204" pitchFamily="34" charset="0"/>
                <a:cs typeface="Times New Roman" panose="02020603050405020304" pitchFamily="18" charset="0"/>
              </a:rPr>
              <a:t>PRACTICE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gency FB" panose="020B0503020202020204" pitchFamily="34" charset="0"/>
                <a:ea typeface="Calibri" panose="020F0502020204030204" pitchFamily="34" charset="0"/>
                <a:cs typeface="Times New Roman" panose="02020603050405020304" pitchFamily="18" charset="0"/>
              </a:rPr>
              <a:t>CRITICIZE/CRITIQUE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69" name="Picture 814" descr="See the source image">
            <a:extLst>
              <a:ext uri="{FF2B5EF4-FFF2-40B4-BE49-F238E27FC236}">
                <a16:creationId xmlns:a16="http://schemas.microsoft.com/office/drawing/2014/main" id="{B2C839A5-DD77-45F5-9BB8-1356755CB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3429000"/>
            <a:ext cx="4743450" cy="3248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BFCF4B0-8C5D-4431-9A5E-A343E1A78CA4}"/>
              </a:ext>
            </a:extLst>
          </p:cNvPr>
          <p:cNvSpPr>
            <a:spLocks noChangeArrowheads="1"/>
          </p:cNvSpPr>
          <p:nvPr/>
        </p:nvSpPr>
        <p:spPr bwMode="auto">
          <a:xfrm>
            <a:off x="3352800" y="6677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picture containing yellow, sign, drawing, black&#10;&#10;Description automatically generated">
            <a:extLst>
              <a:ext uri="{FF2B5EF4-FFF2-40B4-BE49-F238E27FC236}">
                <a16:creationId xmlns:a16="http://schemas.microsoft.com/office/drawing/2014/main" id="{7F2937D0-87C9-4CB9-B4ED-3845165F1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62345"/>
            <a:ext cx="2228850" cy="2151061"/>
          </a:xfrm>
          <a:prstGeom prst="rect">
            <a:avLst/>
          </a:prstGeom>
        </p:spPr>
      </p:pic>
    </p:spTree>
    <p:extLst>
      <p:ext uri="{BB962C8B-B14F-4D97-AF65-F5344CB8AC3E}">
        <p14:creationId xmlns:p14="http://schemas.microsoft.com/office/powerpoint/2010/main" val="87719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4126-794B-4EA7-8CD9-5F61116A10E9}"/>
              </a:ext>
            </a:extLst>
          </p:cNvPr>
          <p:cNvSpPr>
            <a:spLocks noGrp="1"/>
          </p:cNvSpPr>
          <p:nvPr>
            <p:ph type="title"/>
          </p:nvPr>
        </p:nvSpPr>
        <p:spPr>
          <a:xfrm>
            <a:off x="4965430" y="629266"/>
            <a:ext cx="6586491" cy="1676603"/>
          </a:xfrm>
        </p:spPr>
        <p:txBody>
          <a:bodyPr>
            <a:normAutofit/>
          </a:bodyPr>
          <a:lstStyle/>
          <a:p>
            <a:r>
              <a:rPr lang="en-US" sz="5400" dirty="0">
                <a:solidFill>
                  <a:schemeClr val="accent1"/>
                </a:solidFill>
                <a:latin typeface="Agency FB" pitchFamily="34" charset="0"/>
              </a:rPr>
              <a:t>Teaching Technique….How to?</a:t>
            </a:r>
          </a:p>
        </p:txBody>
      </p:sp>
      <p:sp>
        <p:nvSpPr>
          <p:cNvPr id="3" name="Content Placeholder 2">
            <a:extLst>
              <a:ext uri="{FF2B5EF4-FFF2-40B4-BE49-F238E27FC236}">
                <a16:creationId xmlns:a16="http://schemas.microsoft.com/office/drawing/2014/main" id="{A6ABA4F1-3F0B-4DC7-9912-996FE613BAF1}"/>
              </a:ext>
            </a:extLst>
          </p:cNvPr>
          <p:cNvSpPr>
            <a:spLocks noGrp="1"/>
          </p:cNvSpPr>
          <p:nvPr>
            <p:ph idx="1"/>
          </p:nvPr>
        </p:nvSpPr>
        <p:spPr>
          <a:xfrm>
            <a:off x="4965431" y="2438400"/>
            <a:ext cx="6586489" cy="3785419"/>
          </a:xfrm>
        </p:spPr>
        <p:txBody>
          <a:bodyPr>
            <a:normAutofit/>
          </a:bodyPr>
          <a:lstStyle/>
          <a:p>
            <a:r>
              <a:rPr lang="en-US" sz="2400" dirty="0">
                <a:latin typeface="Agency FB" pitchFamily="34" charset="0"/>
              </a:rPr>
              <a:t>Fundamental (technique)</a:t>
            </a:r>
          </a:p>
          <a:p>
            <a:r>
              <a:rPr lang="en-US" sz="2400" dirty="0">
                <a:latin typeface="Agency FB" pitchFamily="34" charset="0"/>
              </a:rPr>
              <a:t>Match Related (some pressure)</a:t>
            </a:r>
          </a:p>
          <a:p>
            <a:r>
              <a:rPr lang="en-US" sz="2400" dirty="0">
                <a:latin typeface="Agency FB" pitchFamily="34" charset="0"/>
              </a:rPr>
              <a:t>Match Condition (game)</a:t>
            </a:r>
          </a:p>
        </p:txBody>
      </p:sp>
      <p:pic>
        <p:nvPicPr>
          <p:cNvPr id="5" name="Picture 4" descr="A drawing of a person&#10;&#10;Description automatically generated">
            <a:extLst>
              <a:ext uri="{FF2B5EF4-FFF2-40B4-BE49-F238E27FC236}">
                <a16:creationId xmlns:a16="http://schemas.microsoft.com/office/drawing/2014/main" id="{E39B3848-491B-438B-8410-A29924E6C377}"/>
              </a:ext>
            </a:extLst>
          </p:cNvPr>
          <p:cNvPicPr>
            <a:picLocks noChangeAspect="1"/>
          </p:cNvPicPr>
          <p:nvPr/>
        </p:nvPicPr>
        <p:blipFill rotWithShape="1">
          <a:blip r:embed="rId2">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pic>
        <p:nvPicPr>
          <p:cNvPr id="7" name="Picture 6" descr="A picture containing yellow, sign, drawing, black&#10;&#10;Description automatically generated">
            <a:extLst>
              <a:ext uri="{FF2B5EF4-FFF2-40B4-BE49-F238E27FC236}">
                <a16:creationId xmlns:a16="http://schemas.microsoft.com/office/drawing/2014/main" id="{2EB0ECDF-460F-4444-BA86-74A150956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4706939"/>
            <a:ext cx="2228850" cy="2151061"/>
          </a:xfrm>
          <a:prstGeom prst="rect">
            <a:avLst/>
          </a:prstGeom>
        </p:spPr>
      </p:pic>
      <p:pic>
        <p:nvPicPr>
          <p:cNvPr id="41986" name="Picture 2" descr="Image result for soccer defense strategy"/>
          <p:cNvPicPr>
            <a:picLocks noChangeAspect="1" noChangeArrowheads="1"/>
          </p:cNvPicPr>
          <p:nvPr/>
        </p:nvPicPr>
        <p:blipFill>
          <a:blip r:embed="rId4"/>
          <a:srcRect/>
          <a:stretch>
            <a:fillRect/>
          </a:stretch>
        </p:blipFill>
        <p:spPr bwMode="auto">
          <a:xfrm>
            <a:off x="5352585" y="4181707"/>
            <a:ext cx="3691054" cy="2352908"/>
          </a:xfrm>
          <a:prstGeom prst="rect">
            <a:avLst/>
          </a:prstGeom>
          <a:noFill/>
        </p:spPr>
      </p:pic>
    </p:spTree>
    <p:extLst>
      <p:ext uri="{BB962C8B-B14F-4D97-AF65-F5344CB8AC3E}">
        <p14:creationId xmlns:p14="http://schemas.microsoft.com/office/powerpoint/2010/main" val="118062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DC8B-AD4B-4D9C-960D-DEBD4EA80824}"/>
              </a:ext>
            </a:extLst>
          </p:cNvPr>
          <p:cNvSpPr>
            <a:spLocks noGrp="1"/>
          </p:cNvSpPr>
          <p:nvPr>
            <p:ph type="title"/>
          </p:nvPr>
        </p:nvSpPr>
        <p:spPr>
          <a:xfrm>
            <a:off x="838200" y="365125"/>
            <a:ext cx="10515600" cy="831497"/>
          </a:xfrm>
        </p:spPr>
        <p:txBody>
          <a:bodyPr>
            <a:normAutofit fontScale="90000"/>
          </a:bodyPr>
          <a:lstStyle/>
          <a:p>
            <a:br>
              <a:rPr lang="en-US" dirty="0">
                <a:latin typeface="Agency FB" pitchFamily="34" charset="0"/>
              </a:rPr>
            </a:br>
            <a:r>
              <a:rPr lang="en-US" dirty="0">
                <a:solidFill>
                  <a:schemeClr val="accent1"/>
                </a:solidFill>
                <a:latin typeface="Agency FB" pitchFamily="34" charset="0"/>
              </a:rPr>
              <a:t>The technique…can we break it down?</a:t>
            </a:r>
            <a:endParaRPr lang="en-US" dirty="0">
              <a:latin typeface="Agency FB" pitchFamily="34" charset="0"/>
            </a:endParaRPr>
          </a:p>
        </p:txBody>
      </p:sp>
      <p:pic>
        <p:nvPicPr>
          <p:cNvPr id="5" name="Content Placeholder 4" descr="A picture containing game, ball&#10;&#10;Description automatically generated">
            <a:extLst>
              <a:ext uri="{FF2B5EF4-FFF2-40B4-BE49-F238E27FC236}">
                <a16:creationId xmlns:a16="http://schemas.microsoft.com/office/drawing/2014/main" id="{8F183DC5-7AF6-427D-9780-628AE1111F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000" y="2299494"/>
            <a:ext cx="7366000" cy="3403600"/>
          </a:xfrm>
        </p:spPr>
      </p:pic>
      <p:pic>
        <p:nvPicPr>
          <p:cNvPr id="6" name="Picture 5" descr="A picture containing yellow, sign, drawing, black&#10;&#10;Description automatically generated">
            <a:extLst>
              <a:ext uri="{FF2B5EF4-FFF2-40B4-BE49-F238E27FC236}">
                <a16:creationId xmlns:a16="http://schemas.microsoft.com/office/drawing/2014/main" id="{731F6707-5C2A-4543-8E95-72B4F2CEF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738" y="724694"/>
            <a:ext cx="2228850" cy="2151061"/>
          </a:xfrm>
          <a:prstGeom prst="rect">
            <a:avLst/>
          </a:prstGeom>
        </p:spPr>
      </p:pic>
    </p:spTree>
    <p:extLst>
      <p:ext uri="{BB962C8B-B14F-4D97-AF65-F5344CB8AC3E}">
        <p14:creationId xmlns:p14="http://schemas.microsoft.com/office/powerpoint/2010/main" val="128039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latin typeface="Agency FB" pitchFamily="34" charset="0"/>
              </a:rPr>
            </a:br>
            <a:r>
              <a:rPr lang="en-US" dirty="0">
                <a:solidFill>
                  <a:schemeClr val="accent1"/>
                </a:solidFill>
                <a:latin typeface="Agency FB" pitchFamily="34" charset="0"/>
              </a:rPr>
              <a:t>Teaching Tactics….Where and When to? </a:t>
            </a:r>
            <a:endParaRPr lang="en-US" dirty="0">
              <a:latin typeface="Agency FB" pitchFamily="34" charset="0"/>
            </a:endParaRPr>
          </a:p>
        </p:txBody>
      </p:sp>
      <p:sp>
        <p:nvSpPr>
          <p:cNvPr id="3" name="Content Placeholder 2"/>
          <p:cNvSpPr>
            <a:spLocks noGrp="1"/>
          </p:cNvSpPr>
          <p:nvPr>
            <p:ph idx="1"/>
          </p:nvPr>
        </p:nvSpPr>
        <p:spPr/>
        <p:txBody>
          <a:bodyPr/>
          <a:lstStyle/>
          <a:p>
            <a:r>
              <a:rPr lang="en-US" dirty="0">
                <a:latin typeface="Agency FB" pitchFamily="34" charset="0"/>
              </a:rPr>
              <a:t>Tactic (eg.2v1 combination) to one goal</a:t>
            </a:r>
          </a:p>
          <a:p>
            <a:r>
              <a:rPr lang="en-US" dirty="0">
                <a:latin typeface="Agency FB" pitchFamily="34" charset="0"/>
              </a:rPr>
              <a:t>Tactic to both goals (transition)</a:t>
            </a:r>
          </a:p>
          <a:p>
            <a:r>
              <a:rPr lang="en-US" dirty="0">
                <a:latin typeface="Agency FB" pitchFamily="34" charset="0"/>
              </a:rPr>
              <a:t>Game</a:t>
            </a:r>
          </a:p>
        </p:txBody>
      </p:sp>
      <p:pic>
        <p:nvPicPr>
          <p:cNvPr id="1026" name="Picture 2" descr="See the source image"/>
          <p:cNvPicPr>
            <a:picLocks noChangeAspect="1" noChangeArrowheads="1"/>
          </p:cNvPicPr>
          <p:nvPr/>
        </p:nvPicPr>
        <p:blipFill>
          <a:blip r:embed="rId2"/>
          <a:srcRect/>
          <a:stretch>
            <a:fillRect/>
          </a:stretch>
        </p:blipFill>
        <p:spPr bwMode="auto">
          <a:xfrm>
            <a:off x="8028878" y="1949470"/>
            <a:ext cx="4163122" cy="4103648"/>
          </a:xfrm>
          <a:prstGeom prst="rect">
            <a:avLst/>
          </a:prstGeom>
          <a:noFill/>
        </p:spPr>
      </p:pic>
      <p:pic>
        <p:nvPicPr>
          <p:cNvPr id="5" name="Picture 4" descr="A picture containing yellow, sign, drawing, black&#10;&#10;Description automatically generated">
            <a:extLst>
              <a:ext uri="{FF2B5EF4-FFF2-40B4-BE49-F238E27FC236}">
                <a16:creationId xmlns:a16="http://schemas.microsoft.com/office/drawing/2014/main" id="{94CCBE0D-8779-4992-AA53-6B42CC33D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6939"/>
            <a:ext cx="2228850" cy="2151061"/>
          </a:xfrm>
          <a:prstGeom prst="rect">
            <a:avLst/>
          </a:prstGeom>
        </p:spPr>
      </p:pic>
      <p:pic>
        <p:nvPicPr>
          <p:cNvPr id="1028" name="Picture 4" descr="See the source image"/>
          <p:cNvPicPr>
            <a:picLocks noChangeAspect="1" noChangeArrowheads="1"/>
          </p:cNvPicPr>
          <p:nvPr/>
        </p:nvPicPr>
        <p:blipFill>
          <a:blip r:embed="rId4"/>
          <a:srcRect/>
          <a:stretch>
            <a:fillRect/>
          </a:stretch>
        </p:blipFill>
        <p:spPr bwMode="auto">
          <a:xfrm>
            <a:off x="2973968" y="3429000"/>
            <a:ext cx="4572000" cy="3429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4354-041F-4D10-813E-1F10582D77B0}"/>
              </a:ext>
            </a:extLst>
          </p:cNvPr>
          <p:cNvSpPr>
            <a:spLocks noGrp="1"/>
          </p:cNvSpPr>
          <p:nvPr>
            <p:ph type="title"/>
          </p:nvPr>
        </p:nvSpPr>
        <p:spPr/>
        <p:txBody>
          <a:bodyPr/>
          <a:lstStyle/>
          <a:p>
            <a:r>
              <a:rPr lang="en-US" dirty="0">
                <a:latin typeface="Agency FB" pitchFamily="34" charset="0"/>
              </a:rPr>
              <a:t>Are they successful at the technique?</a:t>
            </a:r>
          </a:p>
        </p:txBody>
      </p:sp>
      <p:pic>
        <p:nvPicPr>
          <p:cNvPr id="5" name="Content Placeholder 4" descr="A picture containing grass, person, outdoor, sport&#10;&#10;Description automatically generated">
            <a:extLst>
              <a:ext uri="{FF2B5EF4-FFF2-40B4-BE49-F238E27FC236}">
                <a16:creationId xmlns:a16="http://schemas.microsoft.com/office/drawing/2014/main" id="{A2038E05-EBFC-4F35-94D2-95EABDED4A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425" y="1528763"/>
            <a:ext cx="10129837" cy="5143500"/>
          </a:xfrm>
        </p:spPr>
      </p:pic>
      <p:pic>
        <p:nvPicPr>
          <p:cNvPr id="6" name="Picture 5" descr="A picture containing yellow, sign, drawing, black&#10;&#10;Description automatically generated">
            <a:extLst>
              <a:ext uri="{FF2B5EF4-FFF2-40B4-BE49-F238E27FC236}">
                <a16:creationId xmlns:a16="http://schemas.microsoft.com/office/drawing/2014/main" id="{94CCBE0D-8779-4992-AA53-6B42CC33D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437" y="-128586"/>
            <a:ext cx="2228850" cy="2151061"/>
          </a:xfrm>
          <a:prstGeom prst="rect">
            <a:avLst/>
          </a:prstGeom>
        </p:spPr>
      </p:pic>
    </p:spTree>
    <p:extLst>
      <p:ext uri="{BB962C8B-B14F-4D97-AF65-F5344CB8AC3E}">
        <p14:creationId xmlns:p14="http://schemas.microsoft.com/office/powerpoint/2010/main" val="80339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1336-45F6-4288-8883-C23C62D4CFF0}"/>
              </a:ext>
            </a:extLst>
          </p:cNvPr>
          <p:cNvSpPr>
            <a:spLocks noGrp="1"/>
          </p:cNvSpPr>
          <p:nvPr>
            <p:ph type="title"/>
          </p:nvPr>
        </p:nvSpPr>
        <p:spPr/>
        <p:txBody>
          <a:bodyPr/>
          <a:lstStyle/>
          <a:p>
            <a:r>
              <a:rPr lang="en-US" dirty="0">
                <a:latin typeface="Agency FB" pitchFamily="34" charset="0"/>
              </a:rPr>
              <a:t>Technique under pressure creates skill….match related</a:t>
            </a:r>
          </a:p>
        </p:txBody>
      </p:sp>
      <p:pic>
        <p:nvPicPr>
          <p:cNvPr id="5" name="Content Placeholder 4" descr="A picture containing grass, kite, game, playing&#10;&#10;Description automatically generated">
            <a:extLst>
              <a:ext uri="{FF2B5EF4-FFF2-40B4-BE49-F238E27FC236}">
                <a16:creationId xmlns:a16="http://schemas.microsoft.com/office/drawing/2014/main" id="{0345666D-049F-4B5D-9F2A-FA12B2AFBB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462" y="2153444"/>
            <a:ext cx="6315075" cy="3695700"/>
          </a:xfrm>
        </p:spPr>
      </p:pic>
      <p:pic>
        <p:nvPicPr>
          <p:cNvPr id="6" name="Picture 5" descr="A picture containing yellow, sign, drawing, black&#10;&#10;Description automatically generated">
            <a:extLst>
              <a:ext uri="{FF2B5EF4-FFF2-40B4-BE49-F238E27FC236}">
                <a16:creationId xmlns:a16="http://schemas.microsoft.com/office/drawing/2014/main" id="{02AC5294-9C57-40A3-A9FA-C70E9AA84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4320750"/>
            <a:ext cx="2228850" cy="2151061"/>
          </a:xfrm>
          <a:prstGeom prst="rect">
            <a:avLst/>
          </a:prstGeom>
        </p:spPr>
      </p:pic>
    </p:spTree>
    <p:extLst>
      <p:ext uri="{BB962C8B-B14F-4D97-AF65-F5344CB8AC3E}">
        <p14:creationId xmlns:p14="http://schemas.microsoft.com/office/powerpoint/2010/main" val="91270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22FD89BB-6B6A-4C6E-8289-BDB37CD6C39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4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B6A46-B07C-4CC2-BE97-8FE521B1064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Match Condition….game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437" y="-128586"/>
            <a:ext cx="2228850" cy="2151061"/>
          </a:xfrm>
          <a:prstGeom prst="rect">
            <a:avLst/>
          </a:prstGeom>
        </p:spPr>
      </p:pic>
    </p:spTree>
    <p:extLst>
      <p:ext uri="{BB962C8B-B14F-4D97-AF65-F5344CB8AC3E}">
        <p14:creationId xmlns:p14="http://schemas.microsoft.com/office/powerpoint/2010/main" val="399555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Agency FB" pitchFamily="34" charset="0"/>
              </a:rPr>
              <a:t>Functional Training….Which part of the field or group?</a:t>
            </a:r>
            <a:endParaRPr lang="en-US" dirty="0"/>
          </a:p>
        </p:txBody>
      </p:sp>
      <p:sp>
        <p:nvSpPr>
          <p:cNvPr id="3" name="Content Placeholder 2"/>
          <p:cNvSpPr>
            <a:spLocks noGrp="1"/>
          </p:cNvSpPr>
          <p:nvPr>
            <p:ph idx="1"/>
          </p:nvPr>
        </p:nvSpPr>
        <p:spPr>
          <a:xfrm>
            <a:off x="838200" y="1628078"/>
            <a:ext cx="7235283" cy="4548885"/>
          </a:xfrm>
        </p:spPr>
        <p:txBody>
          <a:bodyPr/>
          <a:lstStyle/>
          <a:p>
            <a:r>
              <a:rPr lang="en-US" dirty="0"/>
              <a:t>Functional Training is specific to the positional players…backs, midfielders, forwards, goalkeepers.</a:t>
            </a:r>
          </a:p>
          <a:p>
            <a:r>
              <a:rPr lang="en-US" dirty="0"/>
              <a:t>Functional session should take place in the specific parts of the fields that the players play.</a:t>
            </a:r>
          </a:p>
        </p:txBody>
      </p:sp>
      <p:pic>
        <p:nvPicPr>
          <p:cNvPr id="65538" name="Picture 2" descr="See the source image"/>
          <p:cNvPicPr>
            <a:picLocks noChangeAspect="1" noChangeArrowheads="1"/>
          </p:cNvPicPr>
          <p:nvPr/>
        </p:nvPicPr>
        <p:blipFill>
          <a:blip r:embed="rId2"/>
          <a:srcRect/>
          <a:stretch>
            <a:fillRect/>
          </a:stretch>
        </p:blipFill>
        <p:spPr bwMode="auto">
          <a:xfrm>
            <a:off x="286525" y="4067330"/>
            <a:ext cx="3516041" cy="2790670"/>
          </a:xfrm>
          <a:prstGeom prst="rect">
            <a:avLst/>
          </a:prstGeom>
          <a:noFill/>
        </p:spPr>
      </p:pic>
      <p:pic>
        <p:nvPicPr>
          <p:cNvPr id="65540" name="Picture 4" descr="See the source image"/>
          <p:cNvPicPr>
            <a:picLocks noChangeAspect="1" noChangeArrowheads="1"/>
          </p:cNvPicPr>
          <p:nvPr/>
        </p:nvPicPr>
        <p:blipFill>
          <a:blip r:embed="rId3"/>
          <a:srcRect/>
          <a:stretch>
            <a:fillRect/>
          </a:stretch>
        </p:blipFill>
        <p:spPr bwMode="auto">
          <a:xfrm>
            <a:off x="7620000" y="4323808"/>
            <a:ext cx="4572000" cy="2534192"/>
          </a:xfrm>
          <a:prstGeom prst="rect">
            <a:avLst/>
          </a:prstGeom>
          <a:noFill/>
        </p:spPr>
      </p:pic>
      <p:pic>
        <p:nvPicPr>
          <p:cNvPr id="65542" name="Picture 6" descr="See the source image"/>
          <p:cNvPicPr>
            <a:picLocks noChangeAspect="1" noChangeArrowheads="1"/>
          </p:cNvPicPr>
          <p:nvPr/>
        </p:nvPicPr>
        <p:blipFill>
          <a:blip r:embed="rId4"/>
          <a:srcRect/>
          <a:stretch>
            <a:fillRect/>
          </a:stretch>
        </p:blipFill>
        <p:spPr bwMode="auto">
          <a:xfrm>
            <a:off x="7980866" y="1795346"/>
            <a:ext cx="3716763" cy="2499809"/>
          </a:xfrm>
          <a:prstGeom prst="rect">
            <a:avLst/>
          </a:prstGeom>
          <a:noFill/>
        </p:spPr>
      </p:pic>
      <p:pic>
        <p:nvPicPr>
          <p:cNvPr id="7" name="Picture 6"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589" y="4516244"/>
            <a:ext cx="2228850" cy="215106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mage" descr="https://www.soccerdrive.com/sites/SoccerDrive2-0/files/styles/large/public/successful-youth-soccer-coach-with-team.jpg?itok=TsqZ5TXw"/>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4706939"/>
            <a:ext cx="2228850" cy="21510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Foxboro Coaches:</a:t>
            </a:r>
          </a:p>
        </p:txBody>
      </p:sp>
      <p:sp>
        <p:nvSpPr>
          <p:cNvPr id="3" name="Content Placeholder 2"/>
          <p:cNvSpPr>
            <a:spLocks noGrp="1"/>
          </p:cNvSpPr>
          <p:nvPr>
            <p:ph idx="1"/>
          </p:nvPr>
        </p:nvSpPr>
        <p:spPr/>
        <p:txBody>
          <a:bodyPr>
            <a:normAutofit/>
          </a:bodyPr>
          <a:lstStyle/>
          <a:p>
            <a:pPr>
              <a:buNone/>
            </a:pPr>
            <a:r>
              <a:rPr lang="en-US" dirty="0"/>
              <a:t>   </a:t>
            </a:r>
            <a:r>
              <a:rPr lang="en-US" dirty="0">
                <a:latin typeface="Agency FB" pitchFamily="34" charset="0"/>
              </a:rPr>
              <a:t>This presentation is designed to bring some clarity to the process of organizing and preparing your training sessions. The insights shared here are an attempt to enable all coaches to feel comfortable in setting the right tone and to possess a vision of what the game entails. There are so many variables to coaching and this is just scratching the surface of this magnificent game. Hope this inspires you to dive deeper into both the process and the tools needed towards the development of our players.</a:t>
            </a:r>
          </a:p>
          <a:p>
            <a:pPr>
              <a:buNone/>
            </a:pPr>
            <a:r>
              <a:rPr lang="en-US" dirty="0">
                <a:latin typeface="Agency FB" pitchFamily="34" charset="0"/>
              </a:rPr>
              <a:t>				Brian </a:t>
            </a:r>
            <a:r>
              <a:rPr lang="en-US" dirty="0" err="1">
                <a:latin typeface="Agency FB" pitchFamily="34" charset="0"/>
              </a:rPr>
              <a:t>Borde</a:t>
            </a:r>
            <a:endParaRPr lang="en-US" dirty="0">
              <a:latin typeface="Agency FB" pitchFamily="34" charset="0"/>
            </a:endParaRPr>
          </a:p>
          <a:p>
            <a:pPr>
              <a:buNone/>
            </a:pPr>
            <a:r>
              <a:rPr lang="en-US" dirty="0">
                <a:latin typeface="Agency FB" pitchFamily="34" charset="0"/>
              </a:rPr>
              <a:t>				Director of Coaching and Player Development</a:t>
            </a:r>
          </a:p>
        </p:txBody>
      </p:sp>
      <p:pic>
        <p:nvPicPr>
          <p:cNvPr id="4" name="Picture 3" descr="A picture containing yellow, sign, drawing, black&#10;&#10;Description automatically generated">
            <a:extLst>
              <a:ext uri="{FF2B5EF4-FFF2-40B4-BE49-F238E27FC236}">
                <a16:creationId xmlns:a16="http://schemas.microsoft.com/office/drawing/2014/main" id="{AFB747D7-289D-44E7-97C2-107B1F858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0194" y="0"/>
            <a:ext cx="2181806" cy="18511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gency FB" pitchFamily="34" charset="0"/>
              </a:rPr>
              <a:t>Part II</a:t>
            </a:r>
            <a:br>
              <a:rPr lang="en-US" b="1" dirty="0"/>
            </a:br>
            <a:br>
              <a:rPr lang="en-US" b="1" dirty="0"/>
            </a:br>
            <a:r>
              <a:rPr lang="en-US" b="1" dirty="0"/>
              <a:t>           </a:t>
            </a:r>
            <a:r>
              <a:rPr lang="en-US" b="1" dirty="0">
                <a:latin typeface="Agency FB" pitchFamily="34" charset="0"/>
              </a:rPr>
              <a:t>Anatomy of Coaching the Session</a:t>
            </a:r>
            <a:endParaRPr lang="en-US" dirty="0">
              <a:latin typeface="Agency FB" pitchFamily="34" charset="0"/>
            </a:endParaRPr>
          </a:p>
        </p:txBody>
      </p:sp>
      <p:sp>
        <p:nvSpPr>
          <p:cNvPr id="3" name="Content Placeholder 2"/>
          <p:cNvSpPr>
            <a:spLocks noGrp="1"/>
          </p:cNvSpPr>
          <p:nvPr>
            <p:ph idx="1"/>
          </p:nvPr>
        </p:nvSpPr>
        <p:spPr/>
        <p:txBody>
          <a:bodyPr>
            <a:normAutofit/>
          </a:bodyPr>
          <a:lstStyle/>
          <a:p>
            <a:endParaRPr lang="en-US" dirty="0"/>
          </a:p>
          <a:p>
            <a:r>
              <a:rPr lang="en-US" b="1" dirty="0">
                <a:latin typeface="Agency FB" pitchFamily="34" charset="0"/>
              </a:rPr>
              <a:t>What do we want to accomplish today?</a:t>
            </a:r>
            <a:endParaRPr lang="en-US" dirty="0">
              <a:latin typeface="Agency FB" pitchFamily="34" charset="0"/>
            </a:endParaRPr>
          </a:p>
          <a:p>
            <a:r>
              <a:rPr lang="en-US" b="1" dirty="0">
                <a:latin typeface="Agency FB" pitchFamily="34" charset="0"/>
              </a:rPr>
              <a:t>How much time do we have?</a:t>
            </a:r>
            <a:endParaRPr lang="en-US" dirty="0">
              <a:latin typeface="Agency FB" pitchFamily="34" charset="0"/>
            </a:endParaRPr>
          </a:p>
          <a:p>
            <a:r>
              <a:rPr lang="en-US" b="1" dirty="0">
                <a:latin typeface="Agency FB" pitchFamily="34" charset="0"/>
              </a:rPr>
              <a:t>How many activities should we need?</a:t>
            </a:r>
            <a:endParaRPr lang="en-US" dirty="0">
              <a:latin typeface="Agency FB" pitchFamily="34" charset="0"/>
            </a:endParaRPr>
          </a:p>
          <a:p>
            <a:r>
              <a:rPr lang="en-US" b="1" dirty="0">
                <a:latin typeface="Agency FB" pitchFamily="34" charset="0"/>
              </a:rPr>
              <a:t>Technical, tactical, or functional?</a:t>
            </a:r>
            <a:endParaRPr lang="en-US" dirty="0">
              <a:latin typeface="Agency FB" pitchFamily="34" charset="0"/>
            </a:endParaRPr>
          </a:p>
          <a:p>
            <a:r>
              <a:rPr lang="en-US" b="1" dirty="0">
                <a:latin typeface="Agency FB" pitchFamily="34" charset="0"/>
              </a:rPr>
              <a:t>How many players will train?</a:t>
            </a:r>
            <a:endParaRPr lang="en-US" dirty="0">
              <a:latin typeface="Agency FB" pitchFamily="34" charset="0"/>
            </a:endParaRPr>
          </a:p>
          <a:p>
            <a:r>
              <a:rPr lang="en-US" b="1" dirty="0">
                <a:latin typeface="Agency FB" pitchFamily="34" charset="0"/>
              </a:rPr>
              <a:t>How much space do we have?</a:t>
            </a:r>
            <a:endParaRPr lang="en-US" dirty="0">
              <a:latin typeface="Agency FB" pitchFamily="34" charset="0"/>
            </a:endParaRPr>
          </a:p>
          <a:p>
            <a:r>
              <a:rPr lang="en-US" b="1" dirty="0">
                <a:latin typeface="Agency FB" pitchFamily="34" charset="0"/>
              </a:rPr>
              <a:t>Do we need a goal(s)?</a:t>
            </a:r>
            <a:endParaRPr lang="en-US" dirty="0">
              <a:latin typeface="Agency FB" pitchFamily="34" charset="0"/>
            </a:endParaRPr>
          </a:p>
          <a:p>
            <a:endParaRPr lang="en-US" dirty="0"/>
          </a:p>
          <a:p>
            <a:endParaRPr lang="en-US" dirty="0"/>
          </a:p>
        </p:txBody>
      </p:sp>
      <p:pic>
        <p:nvPicPr>
          <p:cNvPr id="4" name="Picture 3" descr="See the source image"/>
          <p:cNvPicPr/>
          <p:nvPr/>
        </p:nvPicPr>
        <p:blipFill>
          <a:blip r:embed="rId2"/>
          <a:srcRect/>
          <a:stretch>
            <a:fillRect/>
          </a:stretch>
        </p:blipFill>
        <p:spPr bwMode="auto">
          <a:xfrm>
            <a:off x="7210308" y="2014886"/>
            <a:ext cx="3190875" cy="3028950"/>
          </a:xfrm>
          <a:prstGeom prst="rect">
            <a:avLst/>
          </a:prstGeom>
          <a:noFill/>
          <a:ln w="9525">
            <a:noFill/>
            <a:miter lim="800000"/>
            <a:headEnd/>
            <a:tailEnd/>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0"/>
            <a:ext cx="2228850" cy="21510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gency FB" pitchFamily="34" charset="0"/>
              </a:rPr>
              <a:t>Coaching Cycle</a:t>
            </a:r>
          </a:p>
        </p:txBody>
      </p:sp>
      <p:sp>
        <p:nvSpPr>
          <p:cNvPr id="3" name="Content Placeholder 2"/>
          <p:cNvSpPr>
            <a:spLocks noGrp="1"/>
          </p:cNvSpPr>
          <p:nvPr>
            <p:ph idx="1"/>
          </p:nvPr>
        </p:nvSpPr>
        <p:spPr/>
        <p:txBody>
          <a:bodyPr/>
          <a:lstStyle/>
          <a:p>
            <a:endParaRPr lang="en-US"/>
          </a:p>
        </p:txBody>
      </p:sp>
      <p:pic>
        <p:nvPicPr>
          <p:cNvPr id="39938" name="Picture 2" descr="https://mikehainesperformance.files.wordpress.com/2013/06/screen-shot-2013-06-20-at-22-11-13.png"/>
          <p:cNvPicPr>
            <a:picLocks noChangeAspect="1" noChangeArrowheads="1"/>
          </p:cNvPicPr>
          <p:nvPr/>
        </p:nvPicPr>
        <p:blipFill>
          <a:blip r:embed="rId2"/>
          <a:srcRect/>
          <a:stretch>
            <a:fillRect/>
          </a:stretch>
        </p:blipFill>
        <p:spPr bwMode="auto">
          <a:xfrm>
            <a:off x="780586" y="1572321"/>
            <a:ext cx="10861288" cy="4705815"/>
          </a:xfrm>
          <a:prstGeom prst="rect">
            <a:avLst/>
          </a:prstGeom>
          <a:noFill/>
        </p:spPr>
      </p:pic>
      <p:pic>
        <p:nvPicPr>
          <p:cNvPr id="6" name="Picture 5"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5307" y="234175"/>
            <a:ext cx="1799063" cy="18957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385"/>
            <a:ext cx="9788912" cy="1367303"/>
          </a:xfrm>
        </p:spPr>
        <p:txBody>
          <a:bodyPr>
            <a:normAutofit/>
          </a:bodyPr>
          <a:lstStyle/>
          <a:p>
            <a:r>
              <a:rPr lang="en-US" sz="4000" dirty="0">
                <a:latin typeface="Agency FB" pitchFamily="34" charset="0"/>
              </a:rPr>
              <a:t>If you fail to prepare, prepare to fail!</a:t>
            </a:r>
          </a:p>
        </p:txBody>
      </p:sp>
      <p:sp>
        <p:nvSpPr>
          <p:cNvPr id="3" name="Content Placeholder 2"/>
          <p:cNvSpPr>
            <a:spLocks noGrp="1"/>
          </p:cNvSpPr>
          <p:nvPr>
            <p:ph idx="1"/>
          </p:nvPr>
        </p:nvSpPr>
        <p:spPr/>
        <p:txBody>
          <a:bodyPr/>
          <a:lstStyle/>
          <a:p>
            <a:r>
              <a:rPr lang="en-US" b="1" dirty="0">
                <a:latin typeface="Agency FB" pitchFamily="34" charset="0"/>
              </a:rPr>
              <a:t>Plan out your session in advance</a:t>
            </a:r>
          </a:p>
          <a:p>
            <a:r>
              <a:rPr lang="en-US" b="1" dirty="0">
                <a:latin typeface="Agency FB" pitchFamily="34" charset="0"/>
              </a:rPr>
              <a:t>Review your session</a:t>
            </a:r>
          </a:p>
          <a:p>
            <a:r>
              <a:rPr lang="en-US" b="1" dirty="0">
                <a:latin typeface="Agency FB" pitchFamily="34" charset="0"/>
              </a:rPr>
              <a:t>Make changes</a:t>
            </a:r>
          </a:p>
          <a:p>
            <a:r>
              <a:rPr lang="en-US" b="1" dirty="0">
                <a:latin typeface="Agency FB" pitchFamily="34" charset="0"/>
              </a:rPr>
              <a:t>Is this what they really need today?</a:t>
            </a:r>
          </a:p>
        </p:txBody>
      </p:sp>
      <p:pic>
        <p:nvPicPr>
          <p:cNvPr id="4" name="image" descr="https://soccersourcecoaching.com/wp-content/uploads/2019/01/Soccer-session-Planning.png"/>
          <p:cNvPicPr/>
          <p:nvPr/>
        </p:nvPicPr>
        <p:blipFill>
          <a:blip r:embed="rId2">
            <a:extLst>
              <a:ext uri="{28A0092B-C50C-407E-A947-70E740481C1C}">
                <a14:useLocalDpi xmlns:a14="http://schemas.microsoft.com/office/drawing/2010/main" val="0"/>
              </a:ext>
            </a:extLst>
          </a:blip>
          <a:srcRect/>
          <a:stretch>
            <a:fillRect/>
          </a:stretch>
        </p:blipFill>
        <p:spPr bwMode="auto">
          <a:xfrm>
            <a:off x="7123471" y="0"/>
            <a:ext cx="5068528" cy="6858000"/>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262" y="4706939"/>
            <a:ext cx="2228850" cy="215106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073"/>
            <a:ext cx="10515600" cy="1021615"/>
          </a:xfrm>
        </p:spPr>
        <p:txBody>
          <a:bodyPr>
            <a:normAutofit fontScale="90000"/>
          </a:bodyPr>
          <a:lstStyle/>
          <a:p>
            <a:r>
              <a:rPr lang="en-US" b="1" dirty="0">
                <a:latin typeface="Agency FB" pitchFamily="34" charset="0"/>
              </a:rPr>
              <a:t>       Controlling the Training Environment</a:t>
            </a:r>
            <a:br>
              <a:rPr lang="en-US" dirty="0"/>
            </a:br>
            <a:r>
              <a:rPr lang="en-US" b="1" dirty="0"/>
              <a:t> </a:t>
            </a:r>
            <a:br>
              <a:rPr lang="en-US" dirty="0"/>
            </a:br>
            <a:endParaRPr lang="en-US" dirty="0"/>
          </a:p>
        </p:txBody>
      </p:sp>
      <p:sp>
        <p:nvSpPr>
          <p:cNvPr id="3" name="Content Placeholder 2"/>
          <p:cNvSpPr>
            <a:spLocks noGrp="1"/>
          </p:cNvSpPr>
          <p:nvPr>
            <p:ph idx="1"/>
          </p:nvPr>
        </p:nvSpPr>
        <p:spPr/>
        <p:txBody>
          <a:bodyPr/>
          <a:lstStyle/>
          <a:p>
            <a:r>
              <a:rPr lang="en-US" b="1" dirty="0">
                <a:latin typeface="Agency FB" pitchFamily="34" charset="0"/>
              </a:rPr>
              <a:t>Number of players (more, less)</a:t>
            </a:r>
            <a:endParaRPr lang="en-US" dirty="0">
              <a:latin typeface="Agency FB" pitchFamily="34" charset="0"/>
            </a:endParaRPr>
          </a:p>
          <a:p>
            <a:r>
              <a:rPr lang="en-US" b="1" dirty="0">
                <a:latin typeface="Agency FB" pitchFamily="34" charset="0"/>
              </a:rPr>
              <a:t>Touches (unlimited, restricted)</a:t>
            </a:r>
            <a:endParaRPr lang="en-US" dirty="0">
              <a:latin typeface="Agency FB" pitchFamily="34" charset="0"/>
            </a:endParaRPr>
          </a:p>
          <a:p>
            <a:r>
              <a:rPr lang="en-US" b="1" dirty="0">
                <a:latin typeface="Agency FB" pitchFamily="34" charset="0"/>
              </a:rPr>
              <a:t>Space (larger, smaller-tighter, distance)</a:t>
            </a:r>
            <a:endParaRPr lang="en-US" dirty="0">
              <a:latin typeface="Agency FB" pitchFamily="34" charset="0"/>
            </a:endParaRPr>
          </a:p>
          <a:p>
            <a:r>
              <a:rPr lang="en-US" b="1" dirty="0">
                <a:latin typeface="Agency FB" pitchFamily="34" charset="0"/>
              </a:rPr>
              <a:t>Time (seconds, next goal)</a:t>
            </a:r>
            <a:endParaRPr lang="en-US" dirty="0">
              <a:latin typeface="Agency FB" pitchFamily="34" charset="0"/>
            </a:endParaRPr>
          </a:p>
          <a:p>
            <a:r>
              <a:rPr lang="en-US" b="1" dirty="0">
                <a:latin typeface="Agency FB" pitchFamily="34" charset="0"/>
              </a:rPr>
              <a:t>Speed (faster, slower)</a:t>
            </a:r>
            <a:endParaRPr lang="en-US" dirty="0">
              <a:latin typeface="Agency FB" pitchFamily="34" charset="0"/>
            </a:endParaRPr>
          </a:p>
          <a:p>
            <a:r>
              <a:rPr lang="en-US" b="1" dirty="0">
                <a:latin typeface="Agency FB" pitchFamily="34" charset="0"/>
              </a:rPr>
              <a:t>Balls (additional)</a:t>
            </a:r>
            <a:endParaRPr lang="en-US" dirty="0">
              <a:latin typeface="Agency FB" pitchFamily="34" charset="0"/>
            </a:endParaRPr>
          </a:p>
          <a:p>
            <a:endParaRPr lang="en-US" dirty="0"/>
          </a:p>
        </p:txBody>
      </p:sp>
      <p:pic>
        <p:nvPicPr>
          <p:cNvPr id="4" name="Picture 3" descr="Image result for Soccer Practice"/>
          <p:cNvPicPr/>
          <p:nvPr/>
        </p:nvPicPr>
        <p:blipFill>
          <a:blip r:embed="rId2"/>
          <a:srcRect/>
          <a:stretch>
            <a:fillRect/>
          </a:stretch>
        </p:blipFill>
        <p:spPr bwMode="auto">
          <a:xfrm>
            <a:off x="7860890" y="1862253"/>
            <a:ext cx="3492910" cy="3100039"/>
          </a:xfrm>
          <a:prstGeom prst="rect">
            <a:avLst/>
          </a:prstGeom>
          <a:noFill/>
          <a:ln w="9525">
            <a:noFill/>
            <a:miter lim="800000"/>
            <a:headEnd/>
            <a:tailEnd/>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262" y="4539670"/>
            <a:ext cx="2228850" cy="215106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265"/>
          </a:xfrm>
        </p:spPr>
        <p:txBody>
          <a:bodyPr>
            <a:normAutofit fontScale="90000"/>
          </a:bodyPr>
          <a:lstStyle/>
          <a:p>
            <a:r>
              <a:rPr lang="en-US" b="1" dirty="0"/>
              <a:t>             </a:t>
            </a:r>
            <a:r>
              <a:rPr lang="en-US" b="1" dirty="0">
                <a:latin typeface="Agency FB" pitchFamily="34" charset="0"/>
              </a:rPr>
              <a:t>Stopping the exercise…or not!</a:t>
            </a:r>
            <a:br>
              <a:rPr lang="en-US" dirty="0"/>
            </a:br>
            <a:endParaRPr lang="en-US" dirty="0"/>
          </a:p>
        </p:txBody>
      </p:sp>
      <p:sp>
        <p:nvSpPr>
          <p:cNvPr id="3" name="Content Placeholder 2"/>
          <p:cNvSpPr>
            <a:spLocks noGrp="1"/>
          </p:cNvSpPr>
          <p:nvPr>
            <p:ph idx="1"/>
          </p:nvPr>
        </p:nvSpPr>
        <p:spPr>
          <a:xfrm>
            <a:off x="5631366" y="2553629"/>
            <a:ext cx="5722434" cy="3623334"/>
          </a:xfrm>
        </p:spPr>
        <p:txBody>
          <a:bodyPr/>
          <a:lstStyle/>
          <a:p>
            <a:r>
              <a:rPr lang="en-US" b="1" dirty="0">
                <a:latin typeface="Agency FB" pitchFamily="34" charset="0"/>
              </a:rPr>
              <a:t>Will the coaching point help most of the players?</a:t>
            </a:r>
            <a:endParaRPr lang="en-US" dirty="0">
              <a:latin typeface="Agency FB" pitchFamily="34" charset="0"/>
            </a:endParaRPr>
          </a:p>
          <a:p>
            <a:r>
              <a:rPr lang="en-US" b="1" dirty="0">
                <a:latin typeface="Agency FB" pitchFamily="34" charset="0"/>
              </a:rPr>
              <a:t>Is this a common issue that needs to be addressed?</a:t>
            </a:r>
            <a:endParaRPr lang="en-US" dirty="0">
              <a:latin typeface="Agency FB" pitchFamily="34" charset="0"/>
            </a:endParaRPr>
          </a:p>
          <a:p>
            <a:r>
              <a:rPr lang="en-US" b="1" dirty="0">
                <a:latin typeface="Agency FB" pitchFamily="34" charset="0"/>
              </a:rPr>
              <a:t>Play-freeze-play!</a:t>
            </a:r>
            <a:endParaRPr lang="en-US" dirty="0">
              <a:latin typeface="Agency FB" pitchFamily="34" charset="0"/>
            </a:endParaRPr>
          </a:p>
          <a:p>
            <a:r>
              <a:rPr lang="en-US" b="1" dirty="0">
                <a:latin typeface="Agency FB" pitchFamily="34" charset="0"/>
              </a:rPr>
              <a:t>Coaching during play</a:t>
            </a:r>
            <a:endParaRPr lang="en-US" dirty="0">
              <a:latin typeface="Agency FB" pitchFamily="34" charset="0"/>
            </a:endParaRPr>
          </a:p>
          <a:p>
            <a:r>
              <a:rPr lang="en-US" b="1" dirty="0">
                <a:latin typeface="Agency FB" pitchFamily="34" charset="0"/>
              </a:rPr>
              <a:t>Reset</a:t>
            </a:r>
            <a:endParaRPr lang="en-US" dirty="0">
              <a:latin typeface="Agency FB" pitchFamily="34" charset="0"/>
            </a:endParaRPr>
          </a:p>
          <a:p>
            <a:endParaRPr lang="en-US" dirty="0"/>
          </a:p>
        </p:txBody>
      </p:sp>
      <p:pic>
        <p:nvPicPr>
          <p:cNvPr id="4" name="Picture 3" descr="See the source image"/>
          <p:cNvPicPr/>
          <p:nvPr/>
        </p:nvPicPr>
        <p:blipFill>
          <a:blip r:embed="rId2"/>
          <a:srcRect/>
          <a:stretch>
            <a:fillRect/>
          </a:stretch>
        </p:blipFill>
        <p:spPr bwMode="auto">
          <a:xfrm>
            <a:off x="0" y="1460810"/>
            <a:ext cx="4928839" cy="5397190"/>
          </a:xfrm>
          <a:prstGeom prst="rect">
            <a:avLst/>
          </a:prstGeom>
          <a:noFill/>
          <a:ln w="9525">
            <a:noFill/>
            <a:miter lim="800000"/>
            <a:headEnd/>
            <a:tailEnd/>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0"/>
            <a:ext cx="2228850" cy="215106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Stopped it…..now what do I say? </a:t>
            </a:r>
          </a:p>
        </p:txBody>
      </p:sp>
      <p:pic>
        <p:nvPicPr>
          <p:cNvPr id="6" name="Picture 5"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5294671" y="1436649"/>
            <a:ext cx="6759797" cy="4741127"/>
          </a:xfrm>
          <a:prstGeom prst="rect">
            <a:avLst/>
          </a:prstGeom>
          <a:noFill/>
          <a:ln>
            <a:noFill/>
          </a:ln>
        </p:spPr>
      </p:pic>
      <p:sp>
        <p:nvSpPr>
          <p:cNvPr id="8" name="Content Placeholder 7"/>
          <p:cNvSpPr>
            <a:spLocks noGrp="1"/>
          </p:cNvSpPr>
          <p:nvPr>
            <p:ph idx="1"/>
          </p:nvPr>
        </p:nvSpPr>
        <p:spPr>
          <a:xfrm>
            <a:off x="838200" y="1561171"/>
            <a:ext cx="6019800" cy="4615792"/>
          </a:xfrm>
        </p:spPr>
        <p:txBody>
          <a:bodyPr>
            <a:normAutofit/>
          </a:bodyPr>
          <a:lstStyle/>
          <a:p>
            <a:pPr>
              <a:buNone/>
            </a:pPr>
            <a:r>
              <a:rPr lang="en-US" b="1" dirty="0">
                <a:latin typeface="Agency FB" pitchFamily="34" charset="0"/>
              </a:rPr>
              <a:t>Coaching points must be:</a:t>
            </a:r>
          </a:p>
          <a:p>
            <a:pPr>
              <a:buNone/>
            </a:pPr>
            <a:r>
              <a:rPr lang="en-US" b="1" dirty="0">
                <a:latin typeface="Agency FB" pitchFamily="34" charset="0"/>
              </a:rPr>
              <a:t>    direct</a:t>
            </a:r>
          </a:p>
          <a:p>
            <a:pPr>
              <a:buNone/>
            </a:pPr>
            <a:r>
              <a:rPr lang="en-US" b="1" dirty="0">
                <a:latin typeface="Agency FB" pitchFamily="34" charset="0"/>
              </a:rPr>
              <a:t>    specific</a:t>
            </a:r>
          </a:p>
          <a:p>
            <a:pPr>
              <a:buNone/>
            </a:pPr>
            <a:r>
              <a:rPr lang="en-US" b="1" dirty="0">
                <a:latin typeface="Agency FB" pitchFamily="34" charset="0"/>
              </a:rPr>
              <a:t>    timely</a:t>
            </a:r>
          </a:p>
          <a:p>
            <a:pPr>
              <a:buNone/>
            </a:pPr>
            <a:r>
              <a:rPr lang="en-US" b="1" dirty="0">
                <a:latin typeface="Agency FB" pitchFamily="34" charset="0"/>
              </a:rPr>
              <a:t>    effective</a:t>
            </a:r>
          </a:p>
        </p:txBody>
      </p:sp>
      <p:pic>
        <p:nvPicPr>
          <p:cNvPr id="9" name="Picture 8"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23" y="4706939"/>
            <a:ext cx="2228850" cy="215106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Coaching Points</a:t>
            </a:r>
          </a:p>
        </p:txBody>
      </p:sp>
      <p:sp>
        <p:nvSpPr>
          <p:cNvPr id="3" name="Content Placeholder 2"/>
          <p:cNvSpPr>
            <a:spLocks noGrp="1"/>
          </p:cNvSpPr>
          <p:nvPr>
            <p:ph idx="1"/>
          </p:nvPr>
        </p:nvSpPr>
        <p:spPr>
          <a:xfrm>
            <a:off x="6813394" y="1918009"/>
            <a:ext cx="4540405" cy="4258953"/>
          </a:xfrm>
        </p:spPr>
        <p:txBody>
          <a:bodyPr/>
          <a:lstStyle/>
          <a:p>
            <a:pPr>
              <a:buNone/>
            </a:pPr>
            <a:r>
              <a:rPr lang="en-US" dirty="0"/>
              <a:t>  </a:t>
            </a:r>
            <a:r>
              <a:rPr lang="en-US" b="1" dirty="0">
                <a:latin typeface="Agency FB" pitchFamily="34" charset="0"/>
              </a:rPr>
              <a:t>Do they all understand what you want them to do?</a:t>
            </a:r>
          </a:p>
          <a:p>
            <a:pPr>
              <a:buNone/>
            </a:pPr>
            <a:endParaRPr lang="en-US" b="1" dirty="0">
              <a:latin typeface="Agency FB" pitchFamily="34" charset="0"/>
            </a:endParaRPr>
          </a:p>
          <a:p>
            <a:pPr>
              <a:buNone/>
            </a:pPr>
            <a:r>
              <a:rPr lang="en-US" b="1" dirty="0">
                <a:latin typeface="Agency FB" pitchFamily="34" charset="0"/>
              </a:rPr>
              <a:t>  Are you specific enough?</a:t>
            </a:r>
          </a:p>
        </p:txBody>
      </p:sp>
      <p:pic>
        <p:nvPicPr>
          <p:cNvPr id="4" name="Picture 3"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49244"/>
            <a:ext cx="5943600" cy="3962400"/>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4706939"/>
            <a:ext cx="2228850" cy="215106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Coaching Points</a:t>
            </a:r>
          </a:p>
        </p:txBody>
      </p:sp>
      <p:sp>
        <p:nvSpPr>
          <p:cNvPr id="3" name="Content Placeholder 2"/>
          <p:cNvSpPr>
            <a:spLocks noGrp="1"/>
          </p:cNvSpPr>
          <p:nvPr>
            <p:ph idx="1"/>
          </p:nvPr>
        </p:nvSpPr>
        <p:spPr>
          <a:xfrm>
            <a:off x="838200" y="1817649"/>
            <a:ext cx="5707566" cy="4359314"/>
          </a:xfrm>
        </p:spPr>
        <p:txBody>
          <a:bodyPr/>
          <a:lstStyle/>
          <a:p>
            <a:pPr>
              <a:buNone/>
            </a:pPr>
            <a:r>
              <a:rPr lang="en-US" b="1" dirty="0">
                <a:latin typeface="Agency FB" pitchFamily="34" charset="0"/>
              </a:rPr>
              <a:t>Did your coaching point change their behavior?</a:t>
            </a:r>
          </a:p>
          <a:p>
            <a:pPr>
              <a:buNone/>
            </a:pPr>
            <a:endParaRPr lang="en-US" b="1" dirty="0">
              <a:latin typeface="Agency FB" pitchFamily="34" charset="0"/>
            </a:endParaRPr>
          </a:p>
          <a:p>
            <a:pPr>
              <a:buNone/>
            </a:pPr>
            <a:r>
              <a:rPr lang="en-US" b="1" dirty="0">
                <a:latin typeface="Agency FB" pitchFamily="34" charset="0"/>
              </a:rPr>
              <a:t>Did it improve their ability to solve the problem(s)?</a:t>
            </a:r>
          </a:p>
        </p:txBody>
      </p:sp>
      <p:pic>
        <p:nvPicPr>
          <p:cNvPr id="4" name="Picture 3"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6484432" y="1693127"/>
            <a:ext cx="5707567" cy="3962400"/>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92" y="4706939"/>
            <a:ext cx="2228850" cy="215106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a:latin typeface="Agency FB" pitchFamily="34" charset="0"/>
              </a:rPr>
              <a:t>Creating the ideal training environment</a:t>
            </a:r>
            <a:endParaRPr lang="en-US" dirty="0">
              <a:latin typeface="Agency FB" pitchFamily="34" charset="0"/>
            </a:endParaRPr>
          </a:p>
        </p:txBody>
      </p:sp>
      <p:sp>
        <p:nvSpPr>
          <p:cNvPr id="3" name="Content Placeholder 2"/>
          <p:cNvSpPr>
            <a:spLocks noGrp="1"/>
          </p:cNvSpPr>
          <p:nvPr>
            <p:ph idx="1"/>
          </p:nvPr>
        </p:nvSpPr>
        <p:spPr>
          <a:xfrm>
            <a:off x="838200" y="1717288"/>
            <a:ext cx="7792844" cy="4459675"/>
          </a:xfrm>
        </p:spPr>
        <p:txBody>
          <a:bodyPr/>
          <a:lstStyle/>
          <a:p>
            <a:r>
              <a:rPr lang="en-US" b="1" dirty="0">
                <a:latin typeface="Agency FB" pitchFamily="34" charset="0"/>
              </a:rPr>
              <a:t>Does it look like soccer?</a:t>
            </a:r>
            <a:endParaRPr lang="en-US" dirty="0">
              <a:latin typeface="Agency FB" pitchFamily="34" charset="0"/>
            </a:endParaRPr>
          </a:p>
          <a:p>
            <a:r>
              <a:rPr lang="en-US" b="1" dirty="0">
                <a:latin typeface="Agency FB" pitchFamily="34" charset="0"/>
              </a:rPr>
              <a:t>Are they engaged?</a:t>
            </a:r>
            <a:endParaRPr lang="en-US" dirty="0">
              <a:latin typeface="Agency FB" pitchFamily="34" charset="0"/>
            </a:endParaRPr>
          </a:p>
          <a:p>
            <a:r>
              <a:rPr lang="en-US" b="1" dirty="0">
                <a:latin typeface="Agency FB" pitchFamily="34" charset="0"/>
              </a:rPr>
              <a:t>Are they all being challenged?</a:t>
            </a:r>
            <a:endParaRPr lang="en-US" dirty="0">
              <a:latin typeface="Agency FB" pitchFamily="34" charset="0"/>
            </a:endParaRPr>
          </a:p>
          <a:p>
            <a:r>
              <a:rPr lang="en-US" b="1" dirty="0">
                <a:latin typeface="Agency FB" pitchFamily="34" charset="0"/>
              </a:rPr>
              <a:t>Are they having fun?</a:t>
            </a:r>
            <a:endParaRPr lang="en-US" dirty="0">
              <a:latin typeface="Agency FB" pitchFamily="34" charset="0"/>
            </a:endParaRPr>
          </a:p>
          <a:p>
            <a:r>
              <a:rPr lang="en-US" b="1" dirty="0">
                <a:latin typeface="Agency FB" pitchFamily="34" charset="0"/>
              </a:rPr>
              <a:t>Is the objective(s) being met</a:t>
            </a:r>
            <a:r>
              <a:rPr lang="en-US" b="1" dirty="0"/>
              <a:t>? </a:t>
            </a:r>
            <a:endParaRPr lang="en-US" dirty="0"/>
          </a:p>
          <a:p>
            <a:pPr>
              <a:buNone/>
            </a:pPr>
            <a:endParaRPr lang="en-US" dirty="0"/>
          </a:p>
        </p:txBody>
      </p:sp>
      <p:pic>
        <p:nvPicPr>
          <p:cNvPr id="4" name="Picture 3" descr="See the source image"/>
          <p:cNvPicPr/>
          <p:nvPr/>
        </p:nvPicPr>
        <p:blipFill>
          <a:blip r:embed="rId2"/>
          <a:srcRect/>
          <a:stretch>
            <a:fillRect/>
          </a:stretch>
        </p:blipFill>
        <p:spPr bwMode="auto">
          <a:xfrm>
            <a:off x="5967761" y="3514725"/>
            <a:ext cx="5943600" cy="3343275"/>
          </a:xfrm>
          <a:prstGeom prst="rect">
            <a:avLst/>
          </a:prstGeom>
          <a:noFill/>
          <a:ln w="9525">
            <a:noFill/>
            <a:miter lim="800000"/>
            <a:headEnd/>
            <a:tailEnd/>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0"/>
            <a:ext cx="2228850" cy="21510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gency FB" pitchFamily="34" charset="0"/>
              </a:rPr>
              <a:t>Let them struggle!</a:t>
            </a:r>
          </a:p>
        </p:txBody>
      </p:sp>
      <p:sp>
        <p:nvSpPr>
          <p:cNvPr id="3" name="Content Placeholder 2"/>
          <p:cNvSpPr>
            <a:spLocks noGrp="1"/>
          </p:cNvSpPr>
          <p:nvPr>
            <p:ph idx="1"/>
          </p:nvPr>
        </p:nvSpPr>
        <p:spPr>
          <a:xfrm>
            <a:off x="838201" y="1795346"/>
            <a:ext cx="6711176" cy="4381618"/>
          </a:xfrm>
        </p:spPr>
        <p:txBody>
          <a:bodyPr/>
          <a:lstStyle/>
          <a:p>
            <a:r>
              <a:rPr lang="en-US" b="1" dirty="0">
                <a:latin typeface="Agency FB" pitchFamily="34" charset="0"/>
              </a:rPr>
              <a:t>Failure is fertilizer</a:t>
            </a:r>
          </a:p>
          <a:p>
            <a:r>
              <a:rPr lang="en-US" b="1" dirty="0">
                <a:latin typeface="Agency FB" pitchFamily="34" charset="0"/>
              </a:rPr>
              <a:t>Do not try to control everything that they do</a:t>
            </a:r>
          </a:p>
          <a:p>
            <a:r>
              <a:rPr lang="en-US" b="1" dirty="0">
                <a:latin typeface="Agency FB" pitchFamily="34" charset="0"/>
              </a:rPr>
              <a:t>The game is the greatest teacher</a:t>
            </a:r>
          </a:p>
          <a:p>
            <a:r>
              <a:rPr lang="en-US" b="1" dirty="0">
                <a:latin typeface="Agency FB" pitchFamily="34" charset="0"/>
              </a:rPr>
              <a:t>Encourage them to figure things out on their own</a:t>
            </a:r>
          </a:p>
        </p:txBody>
      </p:sp>
      <p:pic>
        <p:nvPicPr>
          <p:cNvPr id="1026" name="Picture 2" descr="See the source image"/>
          <p:cNvPicPr>
            <a:picLocks noChangeAspect="1" noChangeArrowheads="1"/>
          </p:cNvPicPr>
          <p:nvPr/>
        </p:nvPicPr>
        <p:blipFill>
          <a:blip r:embed="rId2"/>
          <a:srcRect/>
          <a:stretch>
            <a:fillRect/>
          </a:stretch>
        </p:blipFill>
        <p:spPr bwMode="auto">
          <a:xfrm>
            <a:off x="7304049" y="0"/>
            <a:ext cx="4887950" cy="6858000"/>
          </a:xfrm>
          <a:prstGeom prst="rect">
            <a:avLst/>
          </a:prstGeom>
          <a:noFill/>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169" y="4706939"/>
            <a:ext cx="2228850" cy="21510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34C6-595E-4380-9774-871D86E869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F5528E-DBF8-4D09-8487-138F8D567F0E}"/>
              </a:ext>
            </a:extLst>
          </p:cNvPr>
          <p:cNvSpPr>
            <a:spLocks noGrp="1"/>
          </p:cNvSpPr>
          <p:nvPr>
            <p:ph idx="1"/>
          </p:nvPr>
        </p:nvSpPr>
        <p:spPr/>
        <p:txBody>
          <a:bodyPr/>
          <a:lstStyle/>
          <a:p>
            <a:endParaRPr lang="en-US"/>
          </a:p>
        </p:txBody>
      </p:sp>
      <p:pic>
        <p:nvPicPr>
          <p:cNvPr id="4" name="image">
            <a:extLst>
              <a:ext uri="{FF2B5EF4-FFF2-40B4-BE49-F238E27FC236}">
                <a16:creationId xmlns:a16="http://schemas.microsoft.com/office/drawing/2014/main" id="{4797861D-E3F7-4FAD-94B8-A1BC08E2D5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ln>
            <a:noFill/>
          </a:ln>
        </p:spPr>
      </p:pic>
      <p:pic>
        <p:nvPicPr>
          <p:cNvPr id="6" name="Picture 5" descr="A picture containing yellow, sign, drawing, black&#10;&#10;Description automatically generated">
            <a:extLst>
              <a:ext uri="{FF2B5EF4-FFF2-40B4-BE49-F238E27FC236}">
                <a16:creationId xmlns:a16="http://schemas.microsoft.com/office/drawing/2014/main" id="{29BAE6E8-5002-4078-8050-D6D137FCD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73818"/>
            <a:ext cx="2228850" cy="2151061"/>
          </a:xfrm>
          <a:prstGeom prst="rect">
            <a:avLst/>
          </a:prstGeom>
        </p:spPr>
      </p:pic>
    </p:spTree>
    <p:extLst>
      <p:ext uri="{BB962C8B-B14F-4D97-AF65-F5344CB8AC3E}">
        <p14:creationId xmlns:p14="http://schemas.microsoft.com/office/powerpoint/2010/main" val="2600247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mage" descr="http://northbayyouthsoccerclub.com/Portals/392/pasted-ima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07" y="5163014"/>
            <a:ext cx="1571410" cy="151656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4573124"/>
            <a:ext cx="2228850" cy="215106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Part III</a:t>
            </a:r>
            <a:br>
              <a:rPr lang="en-US" dirty="0">
                <a:latin typeface="Agency FB" pitchFamily="34" charset="0"/>
              </a:rPr>
            </a:br>
            <a:r>
              <a:rPr lang="en-US" dirty="0">
                <a:latin typeface="Agency FB" pitchFamily="34" charset="0"/>
              </a:rPr>
              <a:t>Fixing the problem(s)</a:t>
            </a:r>
          </a:p>
        </p:txBody>
      </p:sp>
      <p:sp>
        <p:nvSpPr>
          <p:cNvPr id="3" name="Content Placeholder 2"/>
          <p:cNvSpPr>
            <a:spLocks noGrp="1"/>
          </p:cNvSpPr>
          <p:nvPr>
            <p:ph idx="1"/>
          </p:nvPr>
        </p:nvSpPr>
        <p:spPr/>
        <p:txBody>
          <a:bodyPr/>
          <a:lstStyle/>
          <a:p>
            <a:endParaRPr lang="en-US" dirty="0"/>
          </a:p>
        </p:txBody>
      </p:sp>
      <p:pic>
        <p:nvPicPr>
          <p:cNvPr id="4" name="image" descr="https://ccmit.mit.edu/wp-content/uploads/2014/09/ps-ide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1244" y="1862253"/>
            <a:ext cx="5943600" cy="4233990"/>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0"/>
            <a:ext cx="2228850" cy="215106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Planning the session</a:t>
            </a:r>
          </a:p>
        </p:txBody>
      </p:sp>
      <p:sp>
        <p:nvSpPr>
          <p:cNvPr id="3" name="Content Placeholder 2"/>
          <p:cNvSpPr>
            <a:spLocks noGrp="1"/>
          </p:cNvSpPr>
          <p:nvPr>
            <p:ph idx="1"/>
          </p:nvPr>
        </p:nvSpPr>
        <p:spPr/>
        <p:txBody>
          <a:bodyPr/>
          <a:lstStyle/>
          <a:p>
            <a:endParaRPr lang="en-US"/>
          </a:p>
        </p:txBody>
      </p:sp>
      <p:pic>
        <p:nvPicPr>
          <p:cNvPr id="55300" name="Picture 4" descr="See the source image"/>
          <p:cNvPicPr>
            <a:picLocks noChangeAspect="1" noChangeArrowheads="1"/>
          </p:cNvPicPr>
          <p:nvPr/>
        </p:nvPicPr>
        <p:blipFill>
          <a:blip r:embed="rId2"/>
          <a:srcRect/>
          <a:stretch>
            <a:fillRect/>
          </a:stretch>
        </p:blipFill>
        <p:spPr bwMode="auto">
          <a:xfrm>
            <a:off x="844085" y="1951463"/>
            <a:ext cx="3895183" cy="1961298"/>
          </a:xfrm>
          <a:prstGeom prst="rect">
            <a:avLst/>
          </a:prstGeom>
          <a:noFill/>
        </p:spPr>
      </p:pic>
      <p:pic>
        <p:nvPicPr>
          <p:cNvPr id="55302" name="Picture 6" descr="https://www.sportsfeelgoodstories.com/wp-content/uploads/2014/05/Screen-shot-2014-05-11-at-7.25.28-AM.png"/>
          <p:cNvPicPr>
            <a:picLocks noChangeAspect="1" noChangeArrowheads="1"/>
          </p:cNvPicPr>
          <p:nvPr/>
        </p:nvPicPr>
        <p:blipFill>
          <a:blip r:embed="rId3"/>
          <a:srcRect/>
          <a:stretch>
            <a:fillRect/>
          </a:stretch>
        </p:blipFill>
        <p:spPr bwMode="auto">
          <a:xfrm>
            <a:off x="4813920" y="1962614"/>
            <a:ext cx="4854188" cy="4237076"/>
          </a:xfrm>
          <a:prstGeom prst="rect">
            <a:avLst/>
          </a:prstGeom>
          <a:noFill/>
        </p:spPr>
      </p:pic>
      <p:pic>
        <p:nvPicPr>
          <p:cNvPr id="55306" name="Picture 10" descr="See the source image"/>
          <p:cNvPicPr>
            <a:picLocks noChangeAspect="1" noChangeArrowheads="1"/>
          </p:cNvPicPr>
          <p:nvPr/>
        </p:nvPicPr>
        <p:blipFill>
          <a:blip r:embed="rId4"/>
          <a:srcRect/>
          <a:stretch>
            <a:fillRect/>
          </a:stretch>
        </p:blipFill>
        <p:spPr bwMode="auto">
          <a:xfrm>
            <a:off x="9801922" y="1996068"/>
            <a:ext cx="2390078" cy="3562428"/>
          </a:xfrm>
          <a:prstGeom prst="rect">
            <a:avLst/>
          </a:prstGeom>
          <a:noFill/>
        </p:spPr>
      </p:pic>
      <p:pic>
        <p:nvPicPr>
          <p:cNvPr id="9" name="Picture 8"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06939"/>
            <a:ext cx="2228850" cy="215106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Which method do I need?</a:t>
            </a:r>
          </a:p>
        </p:txBody>
      </p:sp>
      <p:pic>
        <p:nvPicPr>
          <p:cNvPr id="4" name="image" descr="https://image.slidesharecdn.com/eb1561fc-f705-4c76-bc05-7fcdebe7b7fe-161221060402/95/awcoachteachphilosophy-45-638.jpg?cb=148230036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3766" y="1471961"/>
            <a:ext cx="8441473" cy="5386039"/>
          </a:xfrm>
          <a:prstGeom prst="rect">
            <a:avLst/>
          </a:prstGeom>
          <a:noFill/>
          <a:ln>
            <a:noFill/>
          </a:ln>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0"/>
            <a:ext cx="2228850" cy="215106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Which method should I use?</a:t>
            </a:r>
          </a:p>
        </p:txBody>
      </p:sp>
      <p:sp>
        <p:nvSpPr>
          <p:cNvPr id="3" name="Content Placeholder 2"/>
          <p:cNvSpPr>
            <a:spLocks noGrp="1"/>
          </p:cNvSpPr>
          <p:nvPr>
            <p:ph idx="1"/>
          </p:nvPr>
        </p:nvSpPr>
        <p:spPr/>
        <p:txBody>
          <a:bodyPr/>
          <a:lstStyle/>
          <a:p>
            <a:endParaRPr lang="en-US" dirty="0"/>
          </a:p>
        </p:txBody>
      </p:sp>
      <p:pic>
        <p:nvPicPr>
          <p:cNvPr id="4" name="Picture 3" descr="See the source image"/>
          <p:cNvPicPr/>
          <p:nvPr/>
        </p:nvPicPr>
        <p:blipFill>
          <a:blip r:embed="rId2"/>
          <a:srcRect/>
          <a:stretch>
            <a:fillRect/>
          </a:stretch>
        </p:blipFill>
        <p:spPr bwMode="auto">
          <a:xfrm>
            <a:off x="3947532" y="1605776"/>
            <a:ext cx="4081346" cy="2564780"/>
          </a:xfrm>
          <a:prstGeom prst="rect">
            <a:avLst/>
          </a:prstGeom>
          <a:noFill/>
          <a:ln w="9525">
            <a:noFill/>
            <a:miter lim="800000"/>
            <a:headEnd/>
            <a:tailEnd/>
          </a:ln>
        </p:spPr>
      </p:pic>
      <p:pic>
        <p:nvPicPr>
          <p:cNvPr id="5" name="Picture 4" descr="See the source image"/>
          <p:cNvPicPr/>
          <p:nvPr/>
        </p:nvPicPr>
        <p:blipFill>
          <a:blip r:embed="rId3"/>
          <a:srcRect/>
          <a:stretch>
            <a:fillRect/>
          </a:stretch>
        </p:blipFill>
        <p:spPr bwMode="auto">
          <a:xfrm>
            <a:off x="0" y="1590327"/>
            <a:ext cx="3969834" cy="2535623"/>
          </a:xfrm>
          <a:prstGeom prst="rect">
            <a:avLst/>
          </a:prstGeom>
          <a:noFill/>
          <a:ln w="9525">
            <a:noFill/>
            <a:miter lim="800000"/>
            <a:headEnd/>
            <a:tailEnd/>
          </a:ln>
        </p:spPr>
      </p:pic>
      <p:pic>
        <p:nvPicPr>
          <p:cNvPr id="6" name="Picture 5" descr="See the source image"/>
          <p:cNvPicPr/>
          <p:nvPr/>
        </p:nvPicPr>
        <p:blipFill>
          <a:blip r:embed="rId4"/>
          <a:srcRect/>
          <a:stretch>
            <a:fillRect/>
          </a:stretch>
        </p:blipFill>
        <p:spPr bwMode="auto">
          <a:xfrm>
            <a:off x="8028878" y="1616926"/>
            <a:ext cx="4163122" cy="2497874"/>
          </a:xfrm>
          <a:prstGeom prst="rect">
            <a:avLst/>
          </a:prstGeom>
          <a:noFill/>
          <a:ln w="9525">
            <a:noFill/>
            <a:miter lim="800000"/>
            <a:headEnd/>
            <a:tailEnd/>
          </a:ln>
        </p:spPr>
      </p:pic>
      <p:pic>
        <p:nvPicPr>
          <p:cNvPr id="1026" name="Picture 2" descr="See the source image"/>
          <p:cNvPicPr>
            <a:picLocks noChangeAspect="1" noChangeArrowheads="1"/>
          </p:cNvPicPr>
          <p:nvPr/>
        </p:nvPicPr>
        <p:blipFill>
          <a:blip r:embed="rId5"/>
          <a:srcRect/>
          <a:stretch>
            <a:fillRect/>
          </a:stretch>
        </p:blipFill>
        <p:spPr bwMode="auto">
          <a:xfrm>
            <a:off x="3531529" y="4125950"/>
            <a:ext cx="4965700" cy="2589019"/>
          </a:xfrm>
          <a:prstGeom prst="rect">
            <a:avLst/>
          </a:prstGeom>
          <a:noFill/>
        </p:spPr>
      </p:pic>
      <p:pic>
        <p:nvPicPr>
          <p:cNvPr id="8" name="Picture 7"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3150" y="0"/>
            <a:ext cx="2228850" cy="157232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Key Factors:</a:t>
            </a:r>
            <a:br>
              <a:rPr lang="en-US" dirty="0"/>
            </a:br>
            <a:endParaRPr lang="en-US" dirty="0"/>
          </a:p>
        </p:txBody>
      </p:sp>
      <p:sp>
        <p:nvSpPr>
          <p:cNvPr id="3" name="Content Placeholder 2"/>
          <p:cNvSpPr>
            <a:spLocks noGrp="1"/>
          </p:cNvSpPr>
          <p:nvPr>
            <p:ph idx="1"/>
          </p:nvPr>
        </p:nvSpPr>
        <p:spPr>
          <a:xfrm>
            <a:off x="838200" y="1683834"/>
            <a:ext cx="7224132" cy="4493129"/>
          </a:xfrm>
        </p:spPr>
        <p:txBody>
          <a:bodyPr/>
          <a:lstStyle/>
          <a:p>
            <a:r>
              <a:rPr lang="en-US" dirty="0">
                <a:latin typeface="Agency FB" pitchFamily="34" charset="0"/>
              </a:rPr>
              <a:t>Technical: Which exercises will change the individual behavior efficiently?</a:t>
            </a:r>
          </a:p>
          <a:p>
            <a:r>
              <a:rPr lang="en-US" dirty="0">
                <a:latin typeface="Agency FB" pitchFamily="34" charset="0"/>
              </a:rPr>
              <a:t>Tactical: Are they reading and reacting to the cues of the game with their partners?</a:t>
            </a:r>
          </a:p>
          <a:p>
            <a:r>
              <a:rPr lang="en-US" dirty="0">
                <a:latin typeface="Agency FB" pitchFamily="34" charset="0"/>
              </a:rPr>
              <a:t>Functional: Can they solve the problem as a group? Which part of the field needs my attention?</a:t>
            </a:r>
          </a:p>
        </p:txBody>
      </p:sp>
      <p:pic>
        <p:nvPicPr>
          <p:cNvPr id="1030" name="Picture 6" descr="See the source image"/>
          <p:cNvPicPr>
            <a:picLocks noChangeAspect="1" noChangeArrowheads="1"/>
          </p:cNvPicPr>
          <p:nvPr/>
        </p:nvPicPr>
        <p:blipFill>
          <a:blip r:embed="rId2"/>
          <a:srcRect/>
          <a:stretch>
            <a:fillRect/>
          </a:stretch>
        </p:blipFill>
        <p:spPr bwMode="auto">
          <a:xfrm>
            <a:off x="7783551" y="4181707"/>
            <a:ext cx="4408449" cy="2676293"/>
          </a:xfrm>
          <a:prstGeom prst="rect">
            <a:avLst/>
          </a:prstGeom>
          <a:noFill/>
        </p:spPr>
      </p:pic>
      <p:pic>
        <p:nvPicPr>
          <p:cNvPr id="7" name="Picture 6" descr="See the source image"/>
          <p:cNvPicPr/>
          <p:nvPr/>
        </p:nvPicPr>
        <p:blipFill>
          <a:blip r:embed="rId3"/>
          <a:srcRect/>
          <a:stretch>
            <a:fillRect/>
          </a:stretch>
        </p:blipFill>
        <p:spPr bwMode="auto">
          <a:xfrm>
            <a:off x="8764859" y="1984916"/>
            <a:ext cx="3427141" cy="2219094"/>
          </a:xfrm>
          <a:prstGeom prst="rect">
            <a:avLst/>
          </a:prstGeom>
          <a:noFill/>
          <a:ln w="9525">
            <a:noFill/>
            <a:miter lim="800000"/>
            <a:headEnd/>
            <a:tailEnd/>
          </a:ln>
        </p:spPr>
      </p:pic>
      <p:pic>
        <p:nvPicPr>
          <p:cNvPr id="8" name="Content Placeholder 4" descr="A picture containing grass, kite, game, playing&#10;&#10;Description automatically generated">
            <a:extLst>
              <a:ext uri="{FF2B5EF4-FFF2-40B4-BE49-F238E27FC236}">
                <a16:creationId xmlns:a16="http://schemas.microsoft.com/office/drawing/2014/main" id="{0345666D-049F-4B5D-9F2A-FA12B2AFB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7005" y="0"/>
            <a:ext cx="4374995" cy="2007220"/>
          </a:xfrm>
          <a:prstGeom prst="rect">
            <a:avLst/>
          </a:prstGeom>
        </p:spPr>
      </p:pic>
      <p:pic>
        <p:nvPicPr>
          <p:cNvPr id="9" name="Picture 8"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06939"/>
            <a:ext cx="2228850" cy="215106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Training Do’s</a:t>
            </a:r>
          </a:p>
        </p:txBody>
      </p:sp>
      <p:sp>
        <p:nvSpPr>
          <p:cNvPr id="3" name="Content Placeholder 2"/>
          <p:cNvSpPr>
            <a:spLocks noGrp="1"/>
          </p:cNvSpPr>
          <p:nvPr>
            <p:ph idx="1"/>
          </p:nvPr>
        </p:nvSpPr>
        <p:spPr/>
        <p:txBody>
          <a:bodyPr/>
          <a:lstStyle/>
          <a:p>
            <a:r>
              <a:rPr lang="en-US" dirty="0">
                <a:latin typeface="Agency FB" pitchFamily="34" charset="0"/>
              </a:rPr>
              <a:t>Make the exercises challenging</a:t>
            </a:r>
          </a:p>
          <a:p>
            <a:r>
              <a:rPr lang="en-US" dirty="0">
                <a:latin typeface="Agency FB" pitchFamily="34" charset="0"/>
              </a:rPr>
              <a:t>Make the exercises player/ability appropriate</a:t>
            </a:r>
          </a:p>
          <a:p>
            <a:r>
              <a:rPr lang="en-US" dirty="0">
                <a:latin typeface="Agency FB" pitchFamily="34" charset="0"/>
              </a:rPr>
              <a:t>Make the exercises realistic</a:t>
            </a:r>
          </a:p>
          <a:p>
            <a:r>
              <a:rPr lang="en-US" dirty="0">
                <a:latin typeface="Agency FB" pitchFamily="34" charset="0"/>
              </a:rPr>
              <a:t>Make the session efficient….set up ahead of time (flow)</a:t>
            </a:r>
          </a:p>
          <a:p>
            <a:r>
              <a:rPr lang="en-US" dirty="0">
                <a:latin typeface="Agency FB" pitchFamily="34" charset="0"/>
              </a:rPr>
              <a:t>Make the session look like the game</a:t>
            </a:r>
          </a:p>
          <a:p>
            <a:r>
              <a:rPr lang="en-US" dirty="0">
                <a:latin typeface="Agency FB" pitchFamily="34" charset="0"/>
              </a:rPr>
              <a:t>Make sure that they are all engaged</a:t>
            </a:r>
          </a:p>
          <a:p>
            <a:r>
              <a:rPr lang="en-US" dirty="0">
                <a:latin typeface="Agency FB" pitchFamily="34" charset="0"/>
              </a:rPr>
              <a:t>Focus the session on just one (or two) areas </a:t>
            </a:r>
          </a:p>
          <a:p>
            <a:endParaRPr lang="en-US" dirty="0"/>
          </a:p>
        </p:txBody>
      </p:sp>
      <p:pic>
        <p:nvPicPr>
          <p:cNvPr id="4" name="Picture 2" descr="See the source image"/>
          <p:cNvPicPr>
            <a:picLocks noChangeAspect="1" noChangeArrowheads="1"/>
          </p:cNvPicPr>
          <p:nvPr/>
        </p:nvPicPr>
        <p:blipFill>
          <a:blip r:embed="rId2"/>
          <a:srcRect/>
          <a:stretch>
            <a:fillRect/>
          </a:stretch>
        </p:blipFill>
        <p:spPr bwMode="auto">
          <a:xfrm>
            <a:off x="7616283" y="0"/>
            <a:ext cx="4347426" cy="2973039"/>
          </a:xfrm>
          <a:prstGeom prst="rect">
            <a:avLst/>
          </a:prstGeom>
          <a:noFill/>
        </p:spPr>
      </p:pic>
      <p:pic>
        <p:nvPicPr>
          <p:cNvPr id="5" name="Picture 2" descr="https://www.sportsessionplanner.com/uploads/images/session_transitions/1546892.jpg"/>
          <p:cNvPicPr>
            <a:picLocks noChangeAspect="1" noChangeArrowheads="1"/>
          </p:cNvPicPr>
          <p:nvPr/>
        </p:nvPicPr>
        <p:blipFill>
          <a:blip r:embed="rId3"/>
          <a:srcRect/>
          <a:stretch>
            <a:fillRect/>
          </a:stretch>
        </p:blipFill>
        <p:spPr bwMode="auto">
          <a:xfrm>
            <a:off x="7605132" y="3144643"/>
            <a:ext cx="4360127" cy="1326996"/>
          </a:xfrm>
          <a:prstGeom prst="rect">
            <a:avLst/>
          </a:prstGeom>
          <a:noFill/>
        </p:spPr>
      </p:pic>
      <p:pic>
        <p:nvPicPr>
          <p:cNvPr id="48130" name="Picture 2" descr="See the source image"/>
          <p:cNvPicPr>
            <a:picLocks noChangeAspect="1" noChangeArrowheads="1"/>
          </p:cNvPicPr>
          <p:nvPr/>
        </p:nvPicPr>
        <p:blipFill>
          <a:blip r:embed="rId4"/>
          <a:srcRect/>
          <a:stretch>
            <a:fillRect/>
          </a:stretch>
        </p:blipFill>
        <p:spPr bwMode="auto">
          <a:xfrm>
            <a:off x="7616282" y="4583151"/>
            <a:ext cx="4360127" cy="2274849"/>
          </a:xfrm>
          <a:prstGeom prst="rect">
            <a:avLst/>
          </a:prstGeom>
          <a:noFill/>
        </p:spPr>
      </p:pic>
      <p:pic>
        <p:nvPicPr>
          <p:cNvPr id="7" name="Picture 6"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672" y="0"/>
            <a:ext cx="2228850" cy="215106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Training Don’ts</a:t>
            </a:r>
          </a:p>
        </p:txBody>
      </p:sp>
      <p:sp>
        <p:nvSpPr>
          <p:cNvPr id="3" name="Content Placeholder 2"/>
          <p:cNvSpPr>
            <a:spLocks noGrp="1"/>
          </p:cNvSpPr>
          <p:nvPr>
            <p:ph idx="1"/>
          </p:nvPr>
        </p:nvSpPr>
        <p:spPr>
          <a:xfrm>
            <a:off x="838200" y="1706137"/>
            <a:ext cx="4012580" cy="4470826"/>
          </a:xfrm>
        </p:spPr>
        <p:txBody>
          <a:bodyPr/>
          <a:lstStyle/>
          <a:p>
            <a:r>
              <a:rPr lang="en-US" dirty="0">
                <a:latin typeface="Agency FB" pitchFamily="34" charset="0"/>
              </a:rPr>
              <a:t>Laps</a:t>
            </a:r>
          </a:p>
          <a:p>
            <a:r>
              <a:rPr lang="en-US" dirty="0">
                <a:latin typeface="Agency FB" pitchFamily="34" charset="0"/>
              </a:rPr>
              <a:t>Lines</a:t>
            </a:r>
          </a:p>
          <a:p>
            <a:r>
              <a:rPr lang="en-US" dirty="0">
                <a:latin typeface="Agency FB" pitchFamily="34" charset="0"/>
              </a:rPr>
              <a:t>Language</a:t>
            </a:r>
          </a:p>
          <a:p>
            <a:r>
              <a:rPr lang="en-US" dirty="0">
                <a:latin typeface="Agency FB" pitchFamily="34" charset="0"/>
              </a:rPr>
              <a:t>Lectures</a:t>
            </a:r>
          </a:p>
        </p:txBody>
      </p:sp>
      <p:sp>
        <p:nvSpPr>
          <p:cNvPr id="49154" name="AutoShape 2" descr="Image result for running laps soccer"/>
          <p:cNvSpPr>
            <a:spLocks noChangeAspect="1" noChangeArrowheads="1"/>
          </p:cNvSpPr>
          <p:nvPr/>
        </p:nvSpPr>
        <p:spPr bwMode="auto">
          <a:xfrm>
            <a:off x="63500" y="-136525"/>
            <a:ext cx="2543175" cy="1685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6" name="Picture 4" descr="See the source image"/>
          <p:cNvPicPr>
            <a:picLocks noChangeAspect="1" noChangeArrowheads="1"/>
          </p:cNvPicPr>
          <p:nvPr/>
        </p:nvPicPr>
        <p:blipFill>
          <a:blip r:embed="rId2"/>
          <a:srcRect/>
          <a:stretch>
            <a:fillRect/>
          </a:stretch>
        </p:blipFill>
        <p:spPr bwMode="auto">
          <a:xfrm>
            <a:off x="4092498" y="312235"/>
            <a:ext cx="3726211" cy="2356934"/>
          </a:xfrm>
          <a:prstGeom prst="rect">
            <a:avLst/>
          </a:prstGeom>
          <a:noFill/>
        </p:spPr>
      </p:pic>
      <p:pic>
        <p:nvPicPr>
          <p:cNvPr id="49158" name="Picture 6" descr="See the source image"/>
          <p:cNvPicPr>
            <a:picLocks noChangeAspect="1" noChangeArrowheads="1"/>
          </p:cNvPicPr>
          <p:nvPr/>
        </p:nvPicPr>
        <p:blipFill>
          <a:blip r:embed="rId3"/>
          <a:srcRect/>
          <a:stretch>
            <a:fillRect/>
          </a:stretch>
        </p:blipFill>
        <p:spPr bwMode="auto">
          <a:xfrm>
            <a:off x="8173845" y="323385"/>
            <a:ext cx="4018156" cy="2364059"/>
          </a:xfrm>
          <a:prstGeom prst="rect">
            <a:avLst/>
          </a:prstGeom>
          <a:noFill/>
        </p:spPr>
      </p:pic>
      <p:pic>
        <p:nvPicPr>
          <p:cNvPr id="49160" name="Picture 8" descr="Image result for coaches yelling soccer"/>
          <p:cNvPicPr>
            <a:picLocks noChangeAspect="1" noChangeArrowheads="1"/>
          </p:cNvPicPr>
          <p:nvPr/>
        </p:nvPicPr>
        <p:blipFill>
          <a:blip r:embed="rId4"/>
          <a:srcRect/>
          <a:stretch>
            <a:fillRect/>
          </a:stretch>
        </p:blipFill>
        <p:spPr bwMode="auto">
          <a:xfrm>
            <a:off x="4059044" y="2988527"/>
            <a:ext cx="3702205" cy="2056548"/>
          </a:xfrm>
          <a:prstGeom prst="rect">
            <a:avLst/>
          </a:prstGeom>
          <a:noFill/>
        </p:spPr>
      </p:pic>
      <p:pic>
        <p:nvPicPr>
          <p:cNvPr id="9" name="Picture 4" descr="Image result for female yoth coach soccer"/>
          <p:cNvPicPr>
            <a:picLocks noChangeAspect="1" noChangeArrowheads="1"/>
          </p:cNvPicPr>
          <p:nvPr/>
        </p:nvPicPr>
        <p:blipFill>
          <a:blip r:embed="rId5"/>
          <a:srcRect/>
          <a:stretch>
            <a:fillRect/>
          </a:stretch>
        </p:blipFill>
        <p:spPr bwMode="auto">
          <a:xfrm>
            <a:off x="8184994" y="2955073"/>
            <a:ext cx="4007005" cy="2051825"/>
          </a:xfrm>
          <a:prstGeom prst="rect">
            <a:avLst/>
          </a:prstGeom>
          <a:noFill/>
        </p:spPr>
      </p:pic>
      <p:pic>
        <p:nvPicPr>
          <p:cNvPr id="10" name="Picture 9"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06939"/>
            <a:ext cx="2228850" cy="215106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During the activity….COACH</a:t>
            </a:r>
          </a:p>
        </p:txBody>
      </p:sp>
      <p:sp>
        <p:nvSpPr>
          <p:cNvPr id="3" name="Content Placeholder 2"/>
          <p:cNvSpPr>
            <a:spLocks noGrp="1"/>
          </p:cNvSpPr>
          <p:nvPr>
            <p:ph idx="1"/>
          </p:nvPr>
        </p:nvSpPr>
        <p:spPr>
          <a:xfrm>
            <a:off x="838200" y="1672683"/>
            <a:ext cx="5294971" cy="4504280"/>
          </a:xfrm>
        </p:spPr>
        <p:txBody>
          <a:bodyPr/>
          <a:lstStyle/>
          <a:p>
            <a:r>
              <a:rPr lang="en-US" dirty="0">
                <a:latin typeface="Agency FB" pitchFamily="34" charset="0"/>
              </a:rPr>
              <a:t>Make the coaching points brief</a:t>
            </a:r>
          </a:p>
          <a:p>
            <a:r>
              <a:rPr lang="en-US" dirty="0">
                <a:latin typeface="Agency FB" pitchFamily="34" charset="0"/>
              </a:rPr>
              <a:t>Catch them doing it right</a:t>
            </a:r>
          </a:p>
          <a:p>
            <a:r>
              <a:rPr lang="en-US" dirty="0">
                <a:latin typeface="Agency FB" pitchFamily="34" charset="0"/>
              </a:rPr>
              <a:t>Coach individual players as well as the team</a:t>
            </a:r>
          </a:p>
          <a:p>
            <a:r>
              <a:rPr lang="en-US" dirty="0">
                <a:latin typeface="Agency FB" pitchFamily="34" charset="0"/>
              </a:rPr>
              <a:t>Connect with as many individual players as possible</a:t>
            </a:r>
          </a:p>
          <a:p>
            <a:r>
              <a:rPr lang="en-US" dirty="0">
                <a:latin typeface="Agency FB" pitchFamily="34" charset="0"/>
              </a:rPr>
              <a:t>Check for players that are struggling</a:t>
            </a:r>
          </a:p>
        </p:txBody>
      </p:sp>
      <p:pic>
        <p:nvPicPr>
          <p:cNvPr id="50178" name="Picture 2" descr="See the source image"/>
          <p:cNvPicPr>
            <a:picLocks noChangeAspect="1" noChangeArrowheads="1"/>
          </p:cNvPicPr>
          <p:nvPr/>
        </p:nvPicPr>
        <p:blipFill>
          <a:blip r:embed="rId2"/>
          <a:srcRect/>
          <a:stretch>
            <a:fillRect/>
          </a:stretch>
        </p:blipFill>
        <p:spPr bwMode="auto">
          <a:xfrm>
            <a:off x="7687733" y="3595511"/>
            <a:ext cx="4504267" cy="3262489"/>
          </a:xfrm>
          <a:prstGeom prst="rect">
            <a:avLst/>
          </a:prstGeom>
          <a:noFill/>
        </p:spPr>
      </p:pic>
      <p:pic>
        <p:nvPicPr>
          <p:cNvPr id="50182" name="Picture 6" descr="See the source image"/>
          <p:cNvPicPr>
            <a:picLocks noChangeAspect="1" noChangeArrowheads="1"/>
          </p:cNvPicPr>
          <p:nvPr/>
        </p:nvPicPr>
        <p:blipFill>
          <a:blip r:embed="rId3"/>
          <a:srcRect/>
          <a:stretch>
            <a:fillRect/>
          </a:stretch>
        </p:blipFill>
        <p:spPr bwMode="auto">
          <a:xfrm>
            <a:off x="7705494" y="0"/>
            <a:ext cx="4486506" cy="3344979"/>
          </a:xfrm>
          <a:prstGeom prst="rect">
            <a:avLst/>
          </a:prstGeom>
          <a:noFill/>
        </p:spPr>
      </p:pic>
      <p:pic>
        <p:nvPicPr>
          <p:cNvPr id="8" name="Picture 7"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40" y="4861932"/>
            <a:ext cx="2228850" cy="19960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60183B9-451D-4EA3-9633-D2F4EC95C2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DE25D0AE-EA96-4760-9E37-46C6273B5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C7174242-A1F2-4E5E-BDFE-FD18ECEF1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440ACF64-CF99-4172-A0AF-1844EC755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AB4F3357-5BB3-4AF9-86DC-E97DBE52C5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DEBA9D41-EF1C-452D-934C-B2216429C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1B8DD2A3-1BCA-4D1E-A1F8-9A668FD738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AD919CD-F359-4D5B-BBFE-DC84003C99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B50C4136-ABB4-4178-A689-EAA873EC2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EA66BA06-5D0B-407C-8252-6FDB6D3EA3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944AD8DF-7478-4700-8A6E-62D4FFDB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40E4E79E-072F-468F-8A07-BFBA25DA15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E96E1C69-1B69-4932-864C-CF2574954E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546A358-3E00-457F-99FB-260BCFD5BA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844E8F38-703F-4A53-ADF5-6C7B32C27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A22506B8-2A19-41D5-A0EF-8E039DD0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91E4A00F-9409-4595-A66C-290FCA7D1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3959A629-7D66-42D7-BD74-05B9C6469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32BDA321-6FB4-4900-BA33-A590F05C3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E64434AF-3D4A-40BF-B473-96FF81DBF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2ECE8254-788A-4B6C-BF28-CCE1BEB83E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31" name="Isosceles Triangle 39">
              <a:extLst>
                <a:ext uri="{FF2B5EF4-FFF2-40B4-BE49-F238E27FC236}">
                  <a16:creationId xmlns:a16="http://schemas.microsoft.com/office/drawing/2014/main" id="{15836F00-8CF1-4ABC-A843-6C8224AED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E62E89F-FA5A-4D78-B280-E09DF8DAA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490E48F-1859-47F9-ACF0-912A9A27D7DD}"/>
              </a:ext>
            </a:extLst>
          </p:cNvPr>
          <p:cNvSpPr>
            <a:spLocks noGrp="1"/>
          </p:cNvSpPr>
          <p:nvPr>
            <p:ph type="title"/>
          </p:nvPr>
        </p:nvSpPr>
        <p:spPr>
          <a:xfrm>
            <a:off x="1682496" y="4297680"/>
            <a:ext cx="8833104" cy="731520"/>
          </a:xfrm>
        </p:spPr>
        <p:txBody>
          <a:bodyPr vert="horz" lIns="91440" tIns="45720" rIns="91440" bIns="45720" rtlCol="0" anchor="b">
            <a:normAutofit/>
          </a:bodyPr>
          <a:lstStyle/>
          <a:p>
            <a:pPr algn="ctr"/>
            <a:r>
              <a:rPr lang="en-US" sz="3600" dirty="0">
                <a:solidFill>
                  <a:srgbClr val="FFFFFE"/>
                </a:solidFill>
                <a:latin typeface="Agency FB" pitchFamily="34" charset="0"/>
              </a:rPr>
              <a:t>What do you want to teach them?</a:t>
            </a:r>
          </a:p>
        </p:txBody>
      </p:sp>
      <p:pic>
        <p:nvPicPr>
          <p:cNvPr id="4" name="image">
            <a:extLst>
              <a:ext uri="{FF2B5EF4-FFF2-40B4-BE49-F238E27FC236}">
                <a16:creationId xmlns:a16="http://schemas.microsoft.com/office/drawing/2014/main" id="{C844B7C1-7840-464D-B945-342383301AC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6158"/>
          <a:stretch/>
        </p:blipFill>
        <p:spPr bwMode="auto">
          <a:xfrm>
            <a:off x="20" y="10"/>
            <a:ext cx="12188932" cy="4123934"/>
          </a:xfrm>
          <a:prstGeom prst="rect">
            <a:avLst/>
          </a:prstGeom>
          <a:noFill/>
        </p:spPr>
      </p:pic>
      <p:pic>
        <p:nvPicPr>
          <p:cNvPr id="33" name="Picture 32" descr="A picture containing yellow, sign, drawing, black&#10;&#10;Description automatically generated">
            <a:extLst>
              <a:ext uri="{FF2B5EF4-FFF2-40B4-BE49-F238E27FC236}">
                <a16:creationId xmlns:a16="http://schemas.microsoft.com/office/drawing/2014/main" id="{92393EDC-01D7-4E06-BD0A-5A5A8F3EE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73818"/>
            <a:ext cx="2228850" cy="2151061"/>
          </a:xfrm>
          <a:prstGeom prst="rect">
            <a:avLst/>
          </a:prstGeom>
        </p:spPr>
      </p:pic>
    </p:spTree>
    <p:extLst>
      <p:ext uri="{BB962C8B-B14F-4D97-AF65-F5344CB8AC3E}">
        <p14:creationId xmlns:p14="http://schemas.microsoft.com/office/powerpoint/2010/main" val="4217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After the session with the team</a:t>
            </a:r>
          </a:p>
        </p:txBody>
      </p:sp>
      <p:sp>
        <p:nvSpPr>
          <p:cNvPr id="3" name="Content Placeholder 2"/>
          <p:cNvSpPr>
            <a:spLocks noGrp="1"/>
          </p:cNvSpPr>
          <p:nvPr>
            <p:ph idx="1"/>
          </p:nvPr>
        </p:nvSpPr>
        <p:spPr>
          <a:xfrm>
            <a:off x="838200" y="1784195"/>
            <a:ext cx="6978805" cy="4392768"/>
          </a:xfrm>
        </p:spPr>
        <p:txBody>
          <a:bodyPr/>
          <a:lstStyle/>
          <a:p>
            <a:r>
              <a:rPr lang="en-US" dirty="0">
                <a:latin typeface="Agency FB" pitchFamily="34" charset="0"/>
              </a:rPr>
              <a:t>Review the topic</a:t>
            </a:r>
          </a:p>
          <a:p>
            <a:r>
              <a:rPr lang="en-US" dirty="0">
                <a:latin typeface="Agency FB" pitchFamily="34" charset="0"/>
              </a:rPr>
              <a:t>Check for understanding</a:t>
            </a:r>
          </a:p>
          <a:p>
            <a:r>
              <a:rPr lang="en-US" dirty="0">
                <a:latin typeface="Agency FB" pitchFamily="34" charset="0"/>
              </a:rPr>
              <a:t>Reiterate the “key concepts”</a:t>
            </a:r>
          </a:p>
          <a:p>
            <a:r>
              <a:rPr lang="en-US" dirty="0">
                <a:latin typeface="Agency FB" pitchFamily="34" charset="0"/>
              </a:rPr>
              <a:t>Offer a challenge</a:t>
            </a:r>
          </a:p>
        </p:txBody>
      </p:sp>
      <p:pic>
        <p:nvPicPr>
          <p:cNvPr id="4" name="Picture 4" descr="See the source image"/>
          <p:cNvPicPr>
            <a:picLocks noChangeAspect="1" noChangeArrowheads="1"/>
          </p:cNvPicPr>
          <p:nvPr/>
        </p:nvPicPr>
        <p:blipFill>
          <a:blip r:embed="rId2"/>
          <a:srcRect/>
          <a:stretch>
            <a:fillRect/>
          </a:stretch>
        </p:blipFill>
        <p:spPr bwMode="auto">
          <a:xfrm>
            <a:off x="7393259" y="401443"/>
            <a:ext cx="4486507" cy="2893819"/>
          </a:xfrm>
          <a:prstGeom prst="rect">
            <a:avLst/>
          </a:prstGeom>
          <a:noFill/>
        </p:spPr>
      </p:pic>
      <p:pic>
        <p:nvPicPr>
          <p:cNvPr id="51202" name="Picture 2" descr="See the source image"/>
          <p:cNvPicPr>
            <a:picLocks noChangeAspect="1" noChangeArrowheads="1"/>
          </p:cNvPicPr>
          <p:nvPr/>
        </p:nvPicPr>
        <p:blipFill>
          <a:blip r:embed="rId3"/>
          <a:srcRect/>
          <a:stretch>
            <a:fillRect/>
          </a:stretch>
        </p:blipFill>
        <p:spPr bwMode="auto">
          <a:xfrm>
            <a:off x="3776856" y="3429000"/>
            <a:ext cx="6096000" cy="3429000"/>
          </a:xfrm>
          <a:prstGeom prst="rect">
            <a:avLst/>
          </a:prstGeom>
          <a:noFill/>
        </p:spPr>
      </p:pic>
      <p:pic>
        <p:nvPicPr>
          <p:cNvPr id="7" name="Picture 6"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81" y="4706939"/>
            <a:ext cx="2228850" cy="215106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After the session…reflect!</a:t>
            </a:r>
          </a:p>
        </p:txBody>
      </p:sp>
      <p:sp>
        <p:nvSpPr>
          <p:cNvPr id="3" name="Content Placeholder 2"/>
          <p:cNvSpPr>
            <a:spLocks noGrp="1"/>
          </p:cNvSpPr>
          <p:nvPr>
            <p:ph idx="1"/>
          </p:nvPr>
        </p:nvSpPr>
        <p:spPr>
          <a:xfrm>
            <a:off x="838200" y="1550020"/>
            <a:ext cx="5495693" cy="4626943"/>
          </a:xfrm>
        </p:spPr>
        <p:txBody>
          <a:bodyPr/>
          <a:lstStyle/>
          <a:p>
            <a:r>
              <a:rPr lang="en-US" dirty="0">
                <a:latin typeface="Agency FB" pitchFamily="34" charset="0"/>
              </a:rPr>
              <a:t>How was the session?</a:t>
            </a:r>
          </a:p>
          <a:p>
            <a:r>
              <a:rPr lang="en-US" dirty="0">
                <a:latin typeface="Agency FB" pitchFamily="34" charset="0"/>
              </a:rPr>
              <a:t>Did they “get it”?</a:t>
            </a:r>
          </a:p>
          <a:p>
            <a:r>
              <a:rPr lang="en-US" dirty="0">
                <a:latin typeface="Agency FB" pitchFamily="34" charset="0"/>
              </a:rPr>
              <a:t>Was this what you wanted them to learn/do?</a:t>
            </a:r>
          </a:p>
          <a:p>
            <a:r>
              <a:rPr lang="en-US" dirty="0">
                <a:latin typeface="Agency FB" pitchFamily="34" charset="0"/>
              </a:rPr>
              <a:t>What could you have done better/changed?</a:t>
            </a:r>
          </a:p>
          <a:p>
            <a:r>
              <a:rPr lang="en-US" dirty="0">
                <a:latin typeface="Agency FB" pitchFamily="34" charset="0"/>
              </a:rPr>
              <a:t>Do you need to repeat this session/activities?</a:t>
            </a:r>
          </a:p>
          <a:p>
            <a:pPr>
              <a:buNone/>
            </a:pPr>
            <a:endParaRPr lang="en-US" dirty="0"/>
          </a:p>
        </p:txBody>
      </p:sp>
      <p:pic>
        <p:nvPicPr>
          <p:cNvPr id="52226" name="Picture 2" descr="See the source image"/>
          <p:cNvPicPr>
            <a:picLocks noChangeAspect="1" noChangeArrowheads="1"/>
          </p:cNvPicPr>
          <p:nvPr/>
        </p:nvPicPr>
        <p:blipFill>
          <a:blip r:embed="rId2"/>
          <a:srcRect/>
          <a:stretch>
            <a:fillRect/>
          </a:stretch>
        </p:blipFill>
        <p:spPr bwMode="auto">
          <a:xfrm>
            <a:off x="6590370" y="446049"/>
            <a:ext cx="5394248" cy="5028116"/>
          </a:xfrm>
          <a:prstGeom prst="rect">
            <a:avLst/>
          </a:prstGeom>
          <a:noFill/>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57" y="4706939"/>
            <a:ext cx="2228850" cy="215106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4274" name="Picture 2" descr="See the source image"/>
          <p:cNvPicPr>
            <a:picLocks noChangeAspect="1" noChangeArrowheads="1"/>
          </p:cNvPicPr>
          <p:nvPr/>
        </p:nvPicPr>
        <p:blipFill>
          <a:blip r:embed="rId2"/>
          <a:srcRect/>
          <a:stretch>
            <a:fillRect/>
          </a:stretch>
        </p:blipFill>
        <p:spPr bwMode="auto">
          <a:xfrm>
            <a:off x="3843764" y="2818549"/>
            <a:ext cx="4514850" cy="3381375"/>
          </a:xfrm>
          <a:prstGeom prst="rect">
            <a:avLst/>
          </a:prstGeom>
          <a:noFill/>
        </p:spPr>
      </p:pic>
      <p:pic>
        <p:nvPicPr>
          <p:cNvPr id="5" name="Picture 2" descr="See the source image"/>
          <p:cNvPicPr>
            <a:picLocks noChangeAspect="1" noChangeArrowheads="1"/>
          </p:cNvPicPr>
          <p:nvPr/>
        </p:nvPicPr>
        <p:blipFill>
          <a:blip r:embed="rId3"/>
          <a:srcRect/>
          <a:stretch>
            <a:fillRect/>
          </a:stretch>
        </p:blipFill>
        <p:spPr bwMode="auto">
          <a:xfrm>
            <a:off x="836341" y="367990"/>
            <a:ext cx="10515599" cy="2419815"/>
          </a:xfrm>
          <a:prstGeom prst="rect">
            <a:avLst/>
          </a:prstGeom>
          <a:noFill/>
        </p:spPr>
      </p:pic>
      <p:pic>
        <p:nvPicPr>
          <p:cNvPr id="6" name="Picture 5"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3150" y="4706939"/>
            <a:ext cx="2228850" cy="215106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Part IV</a:t>
            </a:r>
            <a:br>
              <a:rPr lang="en-US" dirty="0">
                <a:latin typeface="Agency FB" pitchFamily="34" charset="0"/>
              </a:rPr>
            </a:br>
            <a:r>
              <a:rPr lang="en-US" dirty="0">
                <a:latin typeface="Agency FB" pitchFamily="34" charset="0"/>
              </a:rPr>
              <a:t>Formations, Styles, Shape, and Rhythm of Play</a:t>
            </a:r>
          </a:p>
        </p:txBody>
      </p:sp>
      <p:sp>
        <p:nvSpPr>
          <p:cNvPr id="3" name="Content Placeholder 2"/>
          <p:cNvSpPr>
            <a:spLocks noGrp="1"/>
          </p:cNvSpPr>
          <p:nvPr>
            <p:ph idx="1"/>
          </p:nvPr>
        </p:nvSpPr>
        <p:spPr>
          <a:xfrm>
            <a:off x="838200" y="1884555"/>
            <a:ext cx="7068015" cy="4292407"/>
          </a:xfrm>
        </p:spPr>
        <p:txBody>
          <a:bodyPr/>
          <a:lstStyle/>
          <a:p>
            <a:r>
              <a:rPr lang="en-US" dirty="0">
                <a:latin typeface="Agency FB" pitchFamily="34" charset="0"/>
              </a:rPr>
              <a:t>Players determine the style of play (direct or indirect).</a:t>
            </a:r>
          </a:p>
          <a:p>
            <a:r>
              <a:rPr lang="en-US" dirty="0">
                <a:latin typeface="Agency FB" pitchFamily="34" charset="0"/>
              </a:rPr>
              <a:t>Coaches determine the formation based on players abilities (4-4-2, 4-3-3, 4-5-1).</a:t>
            </a:r>
          </a:p>
          <a:p>
            <a:r>
              <a:rPr lang="en-US" dirty="0">
                <a:latin typeface="Agency FB" pitchFamily="34" charset="0"/>
              </a:rPr>
              <a:t>The match dictates the “in-game” adjustment  to system and style of play.</a:t>
            </a:r>
          </a:p>
        </p:txBody>
      </p:sp>
      <p:pic>
        <p:nvPicPr>
          <p:cNvPr id="1026" name="Picture 2" descr="Image result for systems of play in soccer"/>
          <p:cNvPicPr>
            <a:picLocks noChangeAspect="1" noChangeArrowheads="1"/>
          </p:cNvPicPr>
          <p:nvPr/>
        </p:nvPicPr>
        <p:blipFill>
          <a:blip r:embed="rId2"/>
          <a:srcRect/>
          <a:stretch>
            <a:fillRect/>
          </a:stretch>
        </p:blipFill>
        <p:spPr bwMode="auto">
          <a:xfrm>
            <a:off x="8516124" y="1728440"/>
            <a:ext cx="3003086" cy="3055434"/>
          </a:xfrm>
          <a:prstGeom prst="rect">
            <a:avLst/>
          </a:prstGeom>
          <a:noFill/>
        </p:spPr>
      </p:pic>
      <p:sp>
        <p:nvSpPr>
          <p:cNvPr id="1028" name="AutoShape 4" descr="Image result for 8V8 Soccer Formations"/>
          <p:cNvSpPr>
            <a:spLocks noChangeAspect="1" noChangeArrowheads="1"/>
          </p:cNvSpPr>
          <p:nvPr/>
        </p:nvSpPr>
        <p:spPr bwMode="auto">
          <a:xfrm>
            <a:off x="63500" y="-136525"/>
            <a:ext cx="2352675" cy="163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See the source image"/>
          <p:cNvPicPr>
            <a:picLocks noChangeAspect="1" noChangeArrowheads="1"/>
          </p:cNvPicPr>
          <p:nvPr/>
        </p:nvPicPr>
        <p:blipFill>
          <a:blip r:embed="rId3"/>
          <a:srcRect/>
          <a:stretch>
            <a:fillRect/>
          </a:stretch>
        </p:blipFill>
        <p:spPr bwMode="auto">
          <a:xfrm>
            <a:off x="4289813" y="4566579"/>
            <a:ext cx="3810000" cy="2291421"/>
          </a:xfrm>
          <a:prstGeom prst="rect">
            <a:avLst/>
          </a:prstGeom>
          <a:noFill/>
        </p:spPr>
      </p:pic>
      <p:pic>
        <p:nvPicPr>
          <p:cNvPr id="8" name="Picture 7"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82" y="4539670"/>
            <a:ext cx="2228850" cy="215106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Players roles defined</a:t>
            </a:r>
          </a:p>
        </p:txBody>
      </p:sp>
      <p:sp>
        <p:nvSpPr>
          <p:cNvPr id="3" name="Content Placeholder 2"/>
          <p:cNvSpPr>
            <a:spLocks noGrp="1"/>
          </p:cNvSpPr>
          <p:nvPr>
            <p:ph idx="1"/>
          </p:nvPr>
        </p:nvSpPr>
        <p:spPr>
          <a:xfrm>
            <a:off x="838200" y="1616927"/>
            <a:ext cx="5239215" cy="4560036"/>
          </a:xfrm>
        </p:spPr>
        <p:txBody>
          <a:bodyPr/>
          <a:lstStyle/>
          <a:p>
            <a:r>
              <a:rPr lang="en-US" dirty="0">
                <a:latin typeface="Agency FB" pitchFamily="34" charset="0"/>
              </a:rPr>
              <a:t>What do you want from your backs?</a:t>
            </a:r>
          </a:p>
          <a:p>
            <a:r>
              <a:rPr lang="en-US" dirty="0">
                <a:latin typeface="Agency FB" pitchFamily="34" charset="0"/>
              </a:rPr>
              <a:t>How do you want your midfielders to attack/defend?</a:t>
            </a:r>
          </a:p>
          <a:p>
            <a:r>
              <a:rPr lang="en-US" dirty="0">
                <a:latin typeface="Agency FB" pitchFamily="34" charset="0"/>
              </a:rPr>
              <a:t>Are you playing with a target player up front?</a:t>
            </a:r>
          </a:p>
          <a:p>
            <a:r>
              <a:rPr lang="en-US" dirty="0">
                <a:latin typeface="Agency FB" pitchFamily="34" charset="0"/>
              </a:rPr>
              <a:t>Do you play back to your goalkeeper?</a:t>
            </a:r>
          </a:p>
          <a:p>
            <a:endParaRPr lang="en-US" dirty="0"/>
          </a:p>
        </p:txBody>
      </p:sp>
      <p:pic>
        <p:nvPicPr>
          <p:cNvPr id="7" name="Picture 4" descr="https://soccerstl.net/wp-content/uploads/2017/05/us_role_numbers.jpeg"/>
          <p:cNvPicPr>
            <a:picLocks noChangeAspect="1" noChangeArrowheads="1"/>
          </p:cNvPicPr>
          <p:nvPr/>
        </p:nvPicPr>
        <p:blipFill>
          <a:blip r:embed="rId2"/>
          <a:srcRect/>
          <a:stretch>
            <a:fillRect/>
          </a:stretch>
        </p:blipFill>
        <p:spPr bwMode="auto">
          <a:xfrm>
            <a:off x="6980663" y="0"/>
            <a:ext cx="5211337" cy="6857999"/>
          </a:xfrm>
          <a:prstGeom prst="rect">
            <a:avLst/>
          </a:prstGeom>
          <a:noFill/>
        </p:spPr>
      </p:pic>
      <p:pic>
        <p:nvPicPr>
          <p:cNvPr id="8" name="Picture 7"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25" y="4528519"/>
            <a:ext cx="2228850" cy="215106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3021"/>
          </a:xfrm>
        </p:spPr>
        <p:txBody>
          <a:bodyPr/>
          <a:lstStyle/>
          <a:p>
            <a:r>
              <a:rPr lang="en-US" dirty="0">
                <a:latin typeface="Agency FB" pitchFamily="34" charset="0"/>
              </a:rPr>
              <a:t>Adjusting Styles and Formations </a:t>
            </a:r>
          </a:p>
        </p:txBody>
      </p:sp>
      <p:sp>
        <p:nvSpPr>
          <p:cNvPr id="3" name="Content Placeholder 2"/>
          <p:cNvSpPr>
            <a:spLocks noGrp="1"/>
          </p:cNvSpPr>
          <p:nvPr>
            <p:ph idx="1"/>
          </p:nvPr>
        </p:nvSpPr>
        <p:spPr>
          <a:xfrm>
            <a:off x="838200" y="1460810"/>
            <a:ext cx="5763322" cy="4716153"/>
          </a:xfrm>
        </p:spPr>
        <p:txBody>
          <a:bodyPr/>
          <a:lstStyle/>
          <a:p>
            <a:r>
              <a:rPr lang="en-US" dirty="0">
                <a:latin typeface="Agency FB" pitchFamily="34" charset="0"/>
              </a:rPr>
              <a:t>Do your players abilities match your desired style?</a:t>
            </a:r>
          </a:p>
          <a:p>
            <a:r>
              <a:rPr lang="en-US" dirty="0">
                <a:latin typeface="Agency FB" pitchFamily="34" charset="0"/>
              </a:rPr>
              <a:t>Are you using the best formation for your team’s success?</a:t>
            </a:r>
          </a:p>
          <a:p>
            <a:r>
              <a:rPr lang="en-US" dirty="0">
                <a:latin typeface="Agency FB" pitchFamily="34" charset="0"/>
              </a:rPr>
              <a:t>Can your players establish a rhythm (pace) of play?</a:t>
            </a:r>
          </a:p>
          <a:p>
            <a:r>
              <a:rPr lang="en-US" dirty="0">
                <a:latin typeface="Agency FB" pitchFamily="34" charset="0"/>
              </a:rPr>
              <a:t>Does the game situation require an adjustment of style, formation, or both? </a:t>
            </a:r>
          </a:p>
          <a:p>
            <a:pPr>
              <a:buNone/>
            </a:pPr>
            <a:endParaRPr lang="en-US" dirty="0"/>
          </a:p>
        </p:txBody>
      </p:sp>
      <p:pic>
        <p:nvPicPr>
          <p:cNvPr id="7" name="Picture 2" descr="https://www.woodwardenglish.com/wp-content/uploads/2018/06/football-soccer-positions-pitch.jpg"/>
          <p:cNvPicPr>
            <a:picLocks noChangeAspect="1" noChangeArrowheads="1"/>
          </p:cNvPicPr>
          <p:nvPr/>
        </p:nvPicPr>
        <p:blipFill>
          <a:blip r:embed="rId2"/>
          <a:srcRect/>
          <a:stretch>
            <a:fillRect/>
          </a:stretch>
        </p:blipFill>
        <p:spPr bwMode="auto">
          <a:xfrm>
            <a:off x="6534615" y="0"/>
            <a:ext cx="5657384" cy="6858000"/>
          </a:xfrm>
          <a:prstGeom prst="rect">
            <a:avLst/>
          </a:prstGeom>
          <a:noFill/>
        </p:spPr>
      </p:pic>
      <p:pic>
        <p:nvPicPr>
          <p:cNvPr id="8" name="Picture 7"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07259"/>
            <a:ext cx="2228850" cy="175074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Team Shape</a:t>
            </a:r>
          </a:p>
        </p:txBody>
      </p:sp>
      <p:sp>
        <p:nvSpPr>
          <p:cNvPr id="3" name="Content Placeholder 2"/>
          <p:cNvSpPr>
            <a:spLocks noGrp="1"/>
          </p:cNvSpPr>
          <p:nvPr>
            <p:ph idx="1"/>
          </p:nvPr>
        </p:nvSpPr>
        <p:spPr>
          <a:xfrm>
            <a:off x="838200" y="1561171"/>
            <a:ext cx="7268737" cy="4615792"/>
          </a:xfrm>
        </p:spPr>
        <p:txBody>
          <a:bodyPr/>
          <a:lstStyle/>
          <a:p>
            <a:r>
              <a:rPr lang="en-US" dirty="0">
                <a:latin typeface="Agency FB" pitchFamily="34" charset="0"/>
              </a:rPr>
              <a:t>Organize shape in the 3 thirds of the field.</a:t>
            </a:r>
          </a:p>
          <a:p>
            <a:r>
              <a:rPr lang="en-US" dirty="0">
                <a:latin typeface="Agency FB" pitchFamily="34" charset="0"/>
              </a:rPr>
              <a:t>Shape with the ball and shape without it.</a:t>
            </a:r>
          </a:p>
          <a:p>
            <a:r>
              <a:rPr lang="en-US" dirty="0">
                <a:latin typeface="Agency FB" pitchFamily="34" charset="0"/>
              </a:rPr>
              <a:t>Your shape will allow you to play in the desired style and help to create a rhythm.</a:t>
            </a:r>
          </a:p>
          <a:p>
            <a:r>
              <a:rPr lang="en-US" dirty="0">
                <a:latin typeface="Agency FB" pitchFamily="34" charset="0"/>
              </a:rPr>
              <a:t>Is your shape allowing you to keep the ball?</a:t>
            </a:r>
          </a:p>
          <a:p>
            <a:r>
              <a:rPr lang="en-US" dirty="0">
                <a:latin typeface="Agency FB" pitchFamily="34" charset="0"/>
              </a:rPr>
              <a:t>Can you play through the 3 thirds of the field?</a:t>
            </a:r>
          </a:p>
        </p:txBody>
      </p:sp>
      <p:pic>
        <p:nvPicPr>
          <p:cNvPr id="56322" name="Picture 2" descr="See the source image"/>
          <p:cNvPicPr>
            <a:picLocks noChangeAspect="1" noChangeArrowheads="1"/>
          </p:cNvPicPr>
          <p:nvPr/>
        </p:nvPicPr>
        <p:blipFill>
          <a:blip r:embed="rId2"/>
          <a:srcRect/>
          <a:stretch>
            <a:fillRect/>
          </a:stretch>
        </p:blipFill>
        <p:spPr bwMode="auto">
          <a:xfrm>
            <a:off x="8575288" y="4493941"/>
            <a:ext cx="3616712" cy="2364059"/>
          </a:xfrm>
          <a:prstGeom prst="rect">
            <a:avLst/>
          </a:prstGeom>
          <a:noFill/>
        </p:spPr>
      </p:pic>
      <p:pic>
        <p:nvPicPr>
          <p:cNvPr id="56324" name="Picture 4" descr="https://qph.fs.quoracdn.net/main-qimg-6ed8e74e86cafcf8c4855c248fe405d6"/>
          <p:cNvPicPr>
            <a:picLocks noChangeAspect="1" noChangeArrowheads="1"/>
          </p:cNvPicPr>
          <p:nvPr/>
        </p:nvPicPr>
        <p:blipFill>
          <a:blip r:embed="rId3"/>
          <a:srcRect/>
          <a:stretch>
            <a:fillRect/>
          </a:stretch>
        </p:blipFill>
        <p:spPr bwMode="auto">
          <a:xfrm>
            <a:off x="8552985" y="0"/>
            <a:ext cx="3639015" cy="4460488"/>
          </a:xfrm>
          <a:prstGeom prst="rect">
            <a:avLst/>
          </a:prstGeom>
          <a:noFill/>
        </p:spPr>
      </p:pic>
      <p:pic>
        <p:nvPicPr>
          <p:cNvPr id="6" name="Picture 5"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325" y="4706939"/>
            <a:ext cx="2228850" cy="215106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Possession</a:t>
            </a:r>
          </a:p>
        </p:txBody>
      </p:sp>
      <p:sp>
        <p:nvSpPr>
          <p:cNvPr id="3" name="Content Placeholder 2"/>
          <p:cNvSpPr>
            <a:spLocks noGrp="1"/>
          </p:cNvSpPr>
          <p:nvPr>
            <p:ph idx="1"/>
          </p:nvPr>
        </p:nvSpPr>
        <p:spPr>
          <a:xfrm>
            <a:off x="838200" y="1616928"/>
            <a:ext cx="7012259" cy="4560036"/>
          </a:xfrm>
        </p:spPr>
        <p:txBody>
          <a:bodyPr/>
          <a:lstStyle/>
          <a:p>
            <a:r>
              <a:rPr lang="en-US" dirty="0">
                <a:latin typeface="Agency FB" pitchFamily="34" charset="0"/>
              </a:rPr>
              <a:t>Keep numbers close to the ball to maintain possession.</a:t>
            </a:r>
          </a:p>
          <a:p>
            <a:r>
              <a:rPr lang="en-US" dirty="0">
                <a:latin typeface="Agency FB" pitchFamily="34" charset="0"/>
              </a:rPr>
              <a:t>Use shape to provide vertical and horizontal support.</a:t>
            </a:r>
          </a:p>
          <a:p>
            <a:r>
              <a:rPr lang="en-US" dirty="0">
                <a:latin typeface="Agency FB" pitchFamily="34" charset="0"/>
              </a:rPr>
              <a:t>The style of play will help to dictate the rhythm of the team.</a:t>
            </a:r>
          </a:p>
          <a:p>
            <a:r>
              <a:rPr lang="en-US" dirty="0">
                <a:latin typeface="Agency FB" pitchFamily="34" charset="0"/>
              </a:rPr>
              <a:t>Vary the shape and rhythm in each of the 3rds of the field.</a:t>
            </a:r>
          </a:p>
          <a:p>
            <a:r>
              <a:rPr lang="en-US" dirty="0">
                <a:latin typeface="Agency FB" pitchFamily="34" charset="0"/>
              </a:rPr>
              <a:t>Does your possession have a purpose?</a:t>
            </a:r>
          </a:p>
        </p:txBody>
      </p:sp>
      <p:pic>
        <p:nvPicPr>
          <p:cNvPr id="57346" name="Picture 2" descr="See the source image"/>
          <p:cNvPicPr>
            <a:picLocks noChangeAspect="1" noChangeArrowheads="1"/>
          </p:cNvPicPr>
          <p:nvPr/>
        </p:nvPicPr>
        <p:blipFill>
          <a:blip r:embed="rId2"/>
          <a:srcRect/>
          <a:stretch>
            <a:fillRect/>
          </a:stretch>
        </p:blipFill>
        <p:spPr bwMode="auto">
          <a:xfrm>
            <a:off x="7917366" y="0"/>
            <a:ext cx="4274634" cy="3695700"/>
          </a:xfrm>
          <a:prstGeom prst="rect">
            <a:avLst/>
          </a:prstGeom>
          <a:noFill/>
        </p:spPr>
      </p:pic>
      <p:pic>
        <p:nvPicPr>
          <p:cNvPr id="57348" name="Picture 4" descr="See the source image"/>
          <p:cNvPicPr>
            <a:picLocks noChangeAspect="1" noChangeArrowheads="1"/>
          </p:cNvPicPr>
          <p:nvPr/>
        </p:nvPicPr>
        <p:blipFill>
          <a:blip r:embed="rId3"/>
          <a:srcRect/>
          <a:stretch>
            <a:fillRect/>
          </a:stretch>
        </p:blipFill>
        <p:spPr bwMode="auto">
          <a:xfrm>
            <a:off x="7170234" y="3992136"/>
            <a:ext cx="5021766" cy="2865864"/>
          </a:xfrm>
          <a:prstGeom prst="rect">
            <a:avLst/>
          </a:prstGeom>
          <a:noFill/>
        </p:spPr>
      </p:pic>
      <p:pic>
        <p:nvPicPr>
          <p:cNvPr id="6" name="Picture 5"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07" y="4706939"/>
            <a:ext cx="2228850" cy="215106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93540"/>
          </a:xfrm>
        </p:spPr>
        <p:txBody>
          <a:bodyPr/>
          <a:lstStyle/>
          <a:p>
            <a:r>
              <a:rPr lang="en-US" dirty="0">
                <a:latin typeface="Agency FB" pitchFamily="34" charset="0"/>
              </a:rPr>
              <a:t>Formations: 4-4-2, 4-3-3, 4-5-1</a:t>
            </a:r>
          </a:p>
        </p:txBody>
      </p:sp>
      <p:sp>
        <p:nvSpPr>
          <p:cNvPr id="3" name="Content Placeholder 2"/>
          <p:cNvSpPr>
            <a:spLocks noGrp="1"/>
          </p:cNvSpPr>
          <p:nvPr>
            <p:ph idx="1"/>
          </p:nvPr>
        </p:nvSpPr>
        <p:spPr/>
        <p:txBody>
          <a:bodyPr/>
          <a:lstStyle/>
          <a:p>
            <a:endParaRPr lang="en-US" dirty="0"/>
          </a:p>
        </p:txBody>
      </p:sp>
      <p:pic>
        <p:nvPicPr>
          <p:cNvPr id="58370" name="Picture 2" descr="https://statics.sportskeeda.com/wp-content/uploads/2014/08/4-4-2-1407870406.png"/>
          <p:cNvPicPr>
            <a:picLocks noChangeAspect="1" noChangeArrowheads="1"/>
          </p:cNvPicPr>
          <p:nvPr/>
        </p:nvPicPr>
        <p:blipFill>
          <a:blip r:embed="rId2"/>
          <a:srcRect/>
          <a:stretch>
            <a:fillRect/>
          </a:stretch>
        </p:blipFill>
        <p:spPr bwMode="auto">
          <a:xfrm>
            <a:off x="0" y="1728439"/>
            <a:ext cx="3200400" cy="5129561"/>
          </a:xfrm>
          <a:prstGeom prst="rect">
            <a:avLst/>
          </a:prstGeom>
          <a:noFill/>
        </p:spPr>
      </p:pic>
      <p:pic>
        <p:nvPicPr>
          <p:cNvPr id="58372" name="Picture 4" descr="https://jailanihari.files.wordpress.com/2014/11/abgl2ayaef.jpg"/>
          <p:cNvPicPr>
            <a:picLocks noChangeAspect="1" noChangeArrowheads="1"/>
          </p:cNvPicPr>
          <p:nvPr/>
        </p:nvPicPr>
        <p:blipFill>
          <a:blip r:embed="rId3"/>
          <a:srcRect/>
          <a:stretch>
            <a:fillRect/>
          </a:stretch>
        </p:blipFill>
        <p:spPr bwMode="auto">
          <a:xfrm>
            <a:off x="3988730" y="1739591"/>
            <a:ext cx="3200400" cy="5118410"/>
          </a:xfrm>
          <a:prstGeom prst="rect">
            <a:avLst/>
          </a:prstGeom>
          <a:noFill/>
        </p:spPr>
      </p:pic>
      <p:pic>
        <p:nvPicPr>
          <p:cNvPr id="6" name="Picture 8" descr="See the source image"/>
          <p:cNvPicPr>
            <a:picLocks noChangeAspect="1" noChangeArrowheads="1"/>
          </p:cNvPicPr>
          <p:nvPr/>
        </p:nvPicPr>
        <p:blipFill>
          <a:blip r:embed="rId4"/>
          <a:srcRect/>
          <a:stretch>
            <a:fillRect/>
          </a:stretch>
        </p:blipFill>
        <p:spPr bwMode="auto">
          <a:xfrm>
            <a:off x="7917366" y="1"/>
            <a:ext cx="4274634" cy="2341756"/>
          </a:xfrm>
          <a:prstGeom prst="rect">
            <a:avLst/>
          </a:prstGeom>
          <a:noFill/>
        </p:spPr>
      </p:pic>
      <p:pic>
        <p:nvPicPr>
          <p:cNvPr id="58376" name="Picture 8" descr="http://etims.net/wp-content/uploads/2016/03/4-2-3-11.jpg"/>
          <p:cNvPicPr>
            <a:picLocks noChangeAspect="1" noChangeArrowheads="1"/>
          </p:cNvPicPr>
          <p:nvPr/>
        </p:nvPicPr>
        <p:blipFill>
          <a:blip r:embed="rId5"/>
          <a:srcRect/>
          <a:stretch>
            <a:fillRect/>
          </a:stretch>
        </p:blipFill>
        <p:spPr bwMode="auto">
          <a:xfrm>
            <a:off x="8192738" y="2364059"/>
            <a:ext cx="3714750" cy="449394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Formations</a:t>
            </a:r>
          </a:p>
        </p:txBody>
      </p:sp>
      <p:sp>
        <p:nvSpPr>
          <p:cNvPr id="3" name="Content Placeholder 2"/>
          <p:cNvSpPr>
            <a:spLocks noGrp="1"/>
          </p:cNvSpPr>
          <p:nvPr>
            <p:ph idx="1"/>
          </p:nvPr>
        </p:nvSpPr>
        <p:spPr>
          <a:xfrm>
            <a:off x="838200" y="1405054"/>
            <a:ext cx="5741020" cy="4771909"/>
          </a:xfrm>
        </p:spPr>
        <p:txBody>
          <a:bodyPr/>
          <a:lstStyle/>
          <a:p>
            <a:r>
              <a:rPr lang="en-US" dirty="0">
                <a:latin typeface="Agency FB" pitchFamily="34" charset="0"/>
              </a:rPr>
              <a:t>Dictated by your players abilities and personalities. Speed, technical, vision…etc.</a:t>
            </a:r>
          </a:p>
          <a:p>
            <a:r>
              <a:rPr lang="en-US" dirty="0">
                <a:latin typeface="Agency FB" pitchFamily="34" charset="0"/>
              </a:rPr>
              <a:t>You are not BARCELONA!!</a:t>
            </a:r>
          </a:p>
          <a:p>
            <a:r>
              <a:rPr lang="en-US" dirty="0">
                <a:latin typeface="Agency FB" pitchFamily="34" charset="0"/>
              </a:rPr>
              <a:t>Must be realistic…can they execute?</a:t>
            </a:r>
          </a:p>
          <a:p>
            <a:r>
              <a:rPr lang="en-US" dirty="0">
                <a:latin typeface="Agency FB" pitchFamily="34" charset="0"/>
              </a:rPr>
              <a:t>Complimentary v. adversarial….chemistry.</a:t>
            </a:r>
          </a:p>
          <a:p>
            <a:r>
              <a:rPr lang="en-US" dirty="0">
                <a:latin typeface="Agency FB" pitchFamily="34" charset="0"/>
              </a:rPr>
              <a:t>Are you getting the maximum abilities of your players out of this formation?</a:t>
            </a:r>
          </a:p>
          <a:p>
            <a:r>
              <a:rPr lang="en-US" dirty="0">
                <a:latin typeface="Agency FB" pitchFamily="34" charset="0"/>
              </a:rPr>
              <a:t>Dictated by the match situation as well.</a:t>
            </a:r>
          </a:p>
          <a:p>
            <a:endParaRPr lang="en-US" dirty="0">
              <a:latin typeface="Agency FB" pitchFamily="34" charset="0"/>
            </a:endParaRPr>
          </a:p>
          <a:p>
            <a:endParaRPr lang="en-US" dirty="0"/>
          </a:p>
        </p:txBody>
      </p:sp>
      <p:pic>
        <p:nvPicPr>
          <p:cNvPr id="59396" name="Picture 4" descr="https://static.sportskeeda.com/wp-content/uploads/2017/03/lineup-1-1490780206-800.png"/>
          <p:cNvPicPr>
            <a:picLocks noChangeAspect="1" noChangeArrowheads="1"/>
          </p:cNvPicPr>
          <p:nvPr/>
        </p:nvPicPr>
        <p:blipFill>
          <a:blip r:embed="rId2"/>
          <a:srcRect/>
          <a:stretch>
            <a:fillRect/>
          </a:stretch>
        </p:blipFill>
        <p:spPr bwMode="auto">
          <a:xfrm>
            <a:off x="7200281" y="342978"/>
            <a:ext cx="4572000" cy="5715000"/>
          </a:xfrm>
          <a:prstGeom prst="rect">
            <a:avLst/>
          </a:prstGeom>
          <a:noFill/>
        </p:spPr>
      </p:pic>
      <p:pic>
        <p:nvPicPr>
          <p:cNvPr id="6" name="Picture 5"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296" y="5185317"/>
            <a:ext cx="2228850" cy="16726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a:extLst>
              <a:ext uri="{FF2B5EF4-FFF2-40B4-BE49-F238E27FC236}">
                <a16:creationId xmlns:a16="http://schemas.microsoft.com/office/drawing/2014/main" id="{E5E321F8-C012-4431-B917-619731F5499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1" b="1284"/>
          <a:stretch/>
        </p:blipFill>
        <p:spPr bwMode="auto">
          <a:xfrm>
            <a:off x="20" y="10"/>
            <a:ext cx="4637226" cy="6857990"/>
          </a:xfrm>
          <a:prstGeom prst="rect">
            <a:avLst/>
          </a:prstGeom>
          <a:noFill/>
        </p:spPr>
      </p:pic>
      <p:sp>
        <p:nvSpPr>
          <p:cNvPr id="11"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90C95-C177-4903-98DE-28FA3B9AD3CD}"/>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latin typeface="Agency FB" pitchFamily="34" charset="0"/>
              </a:rPr>
              <a:t>Understanding how they learn….age appropriate.</a:t>
            </a:r>
          </a:p>
        </p:txBody>
      </p:sp>
      <p:pic>
        <p:nvPicPr>
          <p:cNvPr id="7" name="Picture 6" descr="A picture containing yellow, sign, drawing, black&#10;&#10;Description automatically generated">
            <a:extLst>
              <a:ext uri="{FF2B5EF4-FFF2-40B4-BE49-F238E27FC236}">
                <a16:creationId xmlns:a16="http://schemas.microsoft.com/office/drawing/2014/main" id="{3CD9D008-3F32-4A03-BD76-3860B5524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4455319"/>
            <a:ext cx="2228850" cy="2151061"/>
          </a:xfrm>
          <a:prstGeom prst="rect">
            <a:avLst/>
          </a:prstGeom>
        </p:spPr>
      </p:pic>
    </p:spTree>
    <p:extLst>
      <p:ext uri="{BB962C8B-B14F-4D97-AF65-F5344CB8AC3E}">
        <p14:creationId xmlns:p14="http://schemas.microsoft.com/office/powerpoint/2010/main" val="4144332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568"/>
          </a:xfrm>
        </p:spPr>
        <p:txBody>
          <a:bodyPr/>
          <a:lstStyle/>
          <a:p>
            <a:r>
              <a:rPr lang="en-US" dirty="0">
                <a:latin typeface="Agency FB" pitchFamily="34" charset="0"/>
              </a:rPr>
              <a:t>Transition…offense to defense and vice versa.</a:t>
            </a:r>
          </a:p>
        </p:txBody>
      </p:sp>
      <p:sp>
        <p:nvSpPr>
          <p:cNvPr id="3" name="Content Placeholder 2"/>
          <p:cNvSpPr>
            <a:spLocks noGrp="1"/>
          </p:cNvSpPr>
          <p:nvPr>
            <p:ph idx="1"/>
          </p:nvPr>
        </p:nvSpPr>
        <p:spPr>
          <a:xfrm>
            <a:off x="838200" y="1594624"/>
            <a:ext cx="5919439" cy="4582339"/>
          </a:xfrm>
        </p:spPr>
        <p:txBody>
          <a:bodyPr>
            <a:normAutofit lnSpcReduction="10000"/>
          </a:bodyPr>
          <a:lstStyle/>
          <a:p>
            <a:r>
              <a:rPr lang="en-US" dirty="0">
                <a:latin typeface="Agency FB" pitchFamily="34" charset="0"/>
              </a:rPr>
              <a:t>How do your players react when they lose the ball?</a:t>
            </a:r>
          </a:p>
          <a:p>
            <a:r>
              <a:rPr lang="en-US" dirty="0">
                <a:latin typeface="Agency FB" pitchFamily="34" charset="0"/>
              </a:rPr>
              <a:t>How do your players react when they win the ball?</a:t>
            </a:r>
          </a:p>
          <a:p>
            <a:r>
              <a:rPr lang="en-US" dirty="0">
                <a:latin typeface="Agency FB" pitchFamily="34" charset="0"/>
              </a:rPr>
              <a:t>Do they know where and when to recover?</a:t>
            </a:r>
          </a:p>
          <a:p>
            <a:r>
              <a:rPr lang="en-US" dirty="0">
                <a:latin typeface="Agency FB" pitchFamily="34" charset="0"/>
              </a:rPr>
              <a:t>Are they organized? How is their shape?</a:t>
            </a:r>
          </a:p>
          <a:p>
            <a:r>
              <a:rPr lang="en-US" dirty="0">
                <a:latin typeface="Agency FB" pitchFamily="34" charset="0"/>
              </a:rPr>
              <a:t>On attack use speed to your advantage…play direct where possible.</a:t>
            </a:r>
          </a:p>
          <a:p>
            <a:r>
              <a:rPr lang="en-US" dirty="0">
                <a:latin typeface="Agency FB" pitchFamily="34" charset="0"/>
              </a:rPr>
              <a:t>On defense, slow them down and allow for numbers to get behind the ball….put immediate pressure on the ball.</a:t>
            </a:r>
          </a:p>
        </p:txBody>
      </p:sp>
      <p:pic>
        <p:nvPicPr>
          <p:cNvPr id="60418" name="Picture 2" descr="See the source image"/>
          <p:cNvPicPr>
            <a:picLocks noChangeAspect="1" noChangeArrowheads="1"/>
          </p:cNvPicPr>
          <p:nvPr/>
        </p:nvPicPr>
        <p:blipFill>
          <a:blip r:embed="rId2"/>
          <a:srcRect/>
          <a:stretch>
            <a:fillRect/>
          </a:stretch>
        </p:blipFill>
        <p:spPr bwMode="auto">
          <a:xfrm>
            <a:off x="7493620" y="3162300"/>
            <a:ext cx="4698380" cy="3695700"/>
          </a:xfrm>
          <a:prstGeom prst="rect">
            <a:avLst/>
          </a:prstGeom>
          <a:noFill/>
        </p:spPr>
      </p:pic>
      <p:pic>
        <p:nvPicPr>
          <p:cNvPr id="5" name="Picture 4"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0"/>
            <a:ext cx="2228850" cy="215106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Conditioning</a:t>
            </a:r>
          </a:p>
        </p:txBody>
      </p:sp>
      <p:sp>
        <p:nvSpPr>
          <p:cNvPr id="3" name="Content Placeholder 2"/>
          <p:cNvSpPr>
            <a:spLocks noGrp="1"/>
          </p:cNvSpPr>
          <p:nvPr>
            <p:ph idx="1"/>
          </p:nvPr>
        </p:nvSpPr>
        <p:spPr>
          <a:xfrm>
            <a:off x="838200" y="1717288"/>
            <a:ext cx="7224132" cy="4459675"/>
          </a:xfrm>
        </p:spPr>
        <p:txBody>
          <a:bodyPr/>
          <a:lstStyle/>
          <a:p>
            <a:r>
              <a:rPr lang="en-US" dirty="0">
                <a:latin typeface="Agency FB" pitchFamily="34" charset="0"/>
              </a:rPr>
              <a:t>Can they use a ball?</a:t>
            </a:r>
          </a:p>
          <a:p>
            <a:r>
              <a:rPr lang="en-US" dirty="0">
                <a:latin typeface="Agency FB" pitchFamily="34" charset="0"/>
              </a:rPr>
              <a:t>What is the specific purpose…speed, agility, quickness?</a:t>
            </a:r>
          </a:p>
          <a:p>
            <a:r>
              <a:rPr lang="en-US" dirty="0">
                <a:latin typeface="Agency FB" pitchFamily="34" charset="0"/>
              </a:rPr>
              <a:t>Can this be done separate to the training time allotted?</a:t>
            </a:r>
          </a:p>
          <a:p>
            <a:r>
              <a:rPr lang="en-US" dirty="0">
                <a:latin typeface="Agency FB" pitchFamily="34" charset="0"/>
              </a:rPr>
              <a:t>Make sure that they are peaking as the season progresses.</a:t>
            </a:r>
          </a:p>
          <a:p>
            <a:r>
              <a:rPr lang="en-US" dirty="0">
                <a:latin typeface="Agency FB" pitchFamily="34" charset="0"/>
              </a:rPr>
              <a:t>Do not use conditioning as punishment.</a:t>
            </a:r>
          </a:p>
          <a:p>
            <a:r>
              <a:rPr lang="en-US" dirty="0">
                <a:latin typeface="Agency FB" pitchFamily="34" charset="0"/>
              </a:rPr>
              <a:t>Can you make it competitive, fun</a:t>
            </a:r>
            <a:r>
              <a:rPr lang="en-US" dirty="0"/>
              <a:t>?</a:t>
            </a:r>
          </a:p>
          <a:p>
            <a:endParaRPr lang="en-US" dirty="0"/>
          </a:p>
        </p:txBody>
      </p:sp>
      <p:pic>
        <p:nvPicPr>
          <p:cNvPr id="61442" name="Picture 2" descr="https://www.soccermaniak.com/images/600xNxSoccer-Training-9119-1.jpg.pagespeed.ic.pWakNolr4j.jpg"/>
          <p:cNvPicPr>
            <a:picLocks noChangeAspect="1" noChangeArrowheads="1"/>
          </p:cNvPicPr>
          <p:nvPr/>
        </p:nvPicPr>
        <p:blipFill>
          <a:blip r:embed="rId2"/>
          <a:srcRect/>
          <a:stretch>
            <a:fillRect/>
          </a:stretch>
        </p:blipFill>
        <p:spPr bwMode="auto">
          <a:xfrm>
            <a:off x="8062332" y="0"/>
            <a:ext cx="4129668" cy="3219450"/>
          </a:xfrm>
          <a:prstGeom prst="rect">
            <a:avLst/>
          </a:prstGeom>
          <a:noFill/>
        </p:spPr>
      </p:pic>
      <p:pic>
        <p:nvPicPr>
          <p:cNvPr id="61444" name="Picture 4" descr="See the source image"/>
          <p:cNvPicPr>
            <a:picLocks noChangeAspect="1" noChangeArrowheads="1"/>
          </p:cNvPicPr>
          <p:nvPr/>
        </p:nvPicPr>
        <p:blipFill>
          <a:blip r:embed="rId3"/>
          <a:srcRect/>
          <a:stretch>
            <a:fillRect/>
          </a:stretch>
        </p:blipFill>
        <p:spPr bwMode="auto">
          <a:xfrm>
            <a:off x="6107461" y="3848100"/>
            <a:ext cx="4514850" cy="3009900"/>
          </a:xfrm>
          <a:prstGeom prst="rect">
            <a:avLst/>
          </a:prstGeom>
          <a:noFill/>
        </p:spPr>
      </p:pic>
      <p:pic>
        <p:nvPicPr>
          <p:cNvPr id="61446" name="Picture 6" descr="See the source image"/>
          <p:cNvPicPr>
            <a:picLocks noChangeAspect="1" noChangeArrowheads="1"/>
          </p:cNvPicPr>
          <p:nvPr/>
        </p:nvPicPr>
        <p:blipFill>
          <a:blip r:embed="rId4"/>
          <a:srcRect/>
          <a:stretch>
            <a:fillRect/>
          </a:stretch>
        </p:blipFill>
        <p:spPr bwMode="auto">
          <a:xfrm>
            <a:off x="3687646" y="0"/>
            <a:ext cx="4318929" cy="2152185"/>
          </a:xfrm>
          <a:prstGeom prst="rect">
            <a:avLst/>
          </a:prstGeom>
          <a:noFill/>
        </p:spPr>
      </p:pic>
      <p:pic>
        <p:nvPicPr>
          <p:cNvPr id="7" name="Picture 6"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711" y="4706939"/>
            <a:ext cx="2228850" cy="215106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itchFamily="34" charset="0"/>
              </a:rPr>
              <a:t>Recovery Training</a:t>
            </a:r>
          </a:p>
        </p:txBody>
      </p:sp>
      <p:sp>
        <p:nvSpPr>
          <p:cNvPr id="3" name="Content Placeholder 2"/>
          <p:cNvSpPr>
            <a:spLocks noGrp="1"/>
          </p:cNvSpPr>
          <p:nvPr>
            <p:ph idx="1"/>
          </p:nvPr>
        </p:nvSpPr>
        <p:spPr>
          <a:xfrm>
            <a:off x="838200" y="1761893"/>
            <a:ext cx="6109010" cy="4415070"/>
          </a:xfrm>
        </p:spPr>
        <p:txBody>
          <a:bodyPr/>
          <a:lstStyle/>
          <a:p>
            <a:r>
              <a:rPr lang="en-US" dirty="0">
                <a:latin typeface="Agency FB" pitchFamily="34" charset="0"/>
              </a:rPr>
              <a:t>Strictly fun activities day.</a:t>
            </a:r>
          </a:p>
          <a:p>
            <a:r>
              <a:rPr lang="en-US" dirty="0">
                <a:latin typeface="Agency FB" pitchFamily="34" charset="0"/>
              </a:rPr>
              <a:t>Vary the training intensity.</a:t>
            </a:r>
          </a:p>
          <a:p>
            <a:r>
              <a:rPr lang="en-US" dirty="0">
                <a:latin typeface="Agency FB" pitchFamily="34" charset="0"/>
              </a:rPr>
              <a:t>Team bonding activities.</a:t>
            </a:r>
          </a:p>
          <a:p>
            <a:r>
              <a:rPr lang="en-US" dirty="0">
                <a:latin typeface="Agency FB" pitchFamily="34" charset="0"/>
              </a:rPr>
              <a:t>Challenging activities that are not soccer specific.</a:t>
            </a:r>
          </a:p>
          <a:p>
            <a:r>
              <a:rPr lang="en-US" dirty="0">
                <a:latin typeface="Agency FB" pitchFamily="34" charset="0"/>
              </a:rPr>
              <a:t>Soccer tennis or handball can be a great way to cool down after practice or on a recovery day.</a:t>
            </a:r>
          </a:p>
          <a:p>
            <a:endParaRPr lang="en-US" dirty="0">
              <a:latin typeface="Agency FB" pitchFamily="34" charset="0"/>
            </a:endParaRPr>
          </a:p>
        </p:txBody>
      </p:sp>
      <p:pic>
        <p:nvPicPr>
          <p:cNvPr id="62466" name="Picture 2" descr="See the source image"/>
          <p:cNvPicPr>
            <a:picLocks noChangeAspect="1" noChangeArrowheads="1"/>
          </p:cNvPicPr>
          <p:nvPr/>
        </p:nvPicPr>
        <p:blipFill>
          <a:blip r:embed="rId2"/>
          <a:srcRect/>
          <a:stretch>
            <a:fillRect/>
          </a:stretch>
        </p:blipFill>
        <p:spPr bwMode="auto">
          <a:xfrm>
            <a:off x="8541834" y="0"/>
            <a:ext cx="3508762" cy="2452184"/>
          </a:xfrm>
          <a:prstGeom prst="rect">
            <a:avLst/>
          </a:prstGeom>
          <a:noFill/>
        </p:spPr>
      </p:pic>
      <p:pic>
        <p:nvPicPr>
          <p:cNvPr id="62468" name="Picture 4" descr="Image result for soccer tennis"/>
          <p:cNvPicPr>
            <a:picLocks noChangeAspect="1" noChangeArrowheads="1"/>
          </p:cNvPicPr>
          <p:nvPr/>
        </p:nvPicPr>
        <p:blipFill>
          <a:blip r:embed="rId3"/>
          <a:srcRect/>
          <a:stretch>
            <a:fillRect/>
          </a:stretch>
        </p:blipFill>
        <p:spPr bwMode="auto">
          <a:xfrm>
            <a:off x="7267188" y="2988527"/>
            <a:ext cx="3337622" cy="2397512"/>
          </a:xfrm>
          <a:prstGeom prst="rect">
            <a:avLst/>
          </a:prstGeom>
          <a:noFill/>
        </p:spPr>
      </p:pic>
      <p:pic>
        <p:nvPicPr>
          <p:cNvPr id="6" name="Picture 5" descr="A picture containing yellow, sign, drawing, black&#10;&#10;Description automatically generated">
            <a:extLst>
              <a:ext uri="{FF2B5EF4-FFF2-40B4-BE49-F238E27FC236}">
                <a16:creationId xmlns:a16="http://schemas.microsoft.com/office/drawing/2014/main" id="{EF5CEC18-8698-403B-9DB0-01CD95E62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598" y="4939990"/>
            <a:ext cx="2228850" cy="19180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5A454-EF36-4DEB-A12D-E64D7F265BE5}"/>
              </a:ext>
            </a:extLst>
          </p:cNvPr>
          <p:cNvSpPr>
            <a:spLocks noGrp="1"/>
          </p:cNvSpPr>
          <p:nvPr>
            <p:ph type="title"/>
          </p:nvPr>
        </p:nvSpPr>
        <p:spPr>
          <a:xfrm>
            <a:off x="838200" y="585216"/>
            <a:ext cx="10515600" cy="1329309"/>
          </a:xfrm>
        </p:spPr>
        <p:txBody>
          <a:bodyPr>
            <a:normAutofit/>
          </a:bodyPr>
          <a:lstStyle/>
          <a:p>
            <a:r>
              <a:rPr lang="en-US" dirty="0">
                <a:solidFill>
                  <a:schemeClr val="bg1"/>
                </a:solidFill>
                <a:latin typeface="Agency FB" pitchFamily="34" charset="0"/>
              </a:rPr>
              <a:t>The 4 Pillars of the Game</a:t>
            </a:r>
          </a:p>
        </p:txBody>
      </p:sp>
      <p:sp>
        <p:nvSpPr>
          <p:cNvPr id="3" name="Content Placeholder 2">
            <a:extLst>
              <a:ext uri="{FF2B5EF4-FFF2-40B4-BE49-F238E27FC236}">
                <a16:creationId xmlns:a16="http://schemas.microsoft.com/office/drawing/2014/main" id="{83FCC4B2-57B1-4E9C-B6DC-D3A5E560CFAB}"/>
              </a:ext>
            </a:extLst>
          </p:cNvPr>
          <p:cNvSpPr>
            <a:spLocks noGrp="1"/>
          </p:cNvSpPr>
          <p:nvPr>
            <p:ph idx="1"/>
          </p:nvPr>
        </p:nvSpPr>
        <p:spPr>
          <a:xfrm>
            <a:off x="838200" y="2516777"/>
            <a:ext cx="5015484" cy="3660185"/>
          </a:xfrm>
        </p:spPr>
        <p:txBody>
          <a:bodyPr>
            <a:normAutofit/>
          </a:bodyPr>
          <a:lstStyle/>
          <a:p>
            <a:r>
              <a:rPr lang="en-US" sz="2200" dirty="0"/>
              <a:t>Technical</a:t>
            </a:r>
          </a:p>
          <a:p>
            <a:r>
              <a:rPr lang="en-US" sz="2200" dirty="0"/>
              <a:t>Tactical</a:t>
            </a:r>
          </a:p>
          <a:p>
            <a:r>
              <a:rPr lang="en-US" sz="2200" dirty="0"/>
              <a:t>Physical</a:t>
            </a:r>
          </a:p>
          <a:p>
            <a:r>
              <a:rPr lang="en-US" sz="2200" dirty="0"/>
              <a:t>Psychological</a:t>
            </a:r>
          </a:p>
        </p:txBody>
      </p:sp>
      <p:pic>
        <p:nvPicPr>
          <p:cNvPr id="4" name="image">
            <a:extLst>
              <a:ext uri="{FF2B5EF4-FFF2-40B4-BE49-F238E27FC236}">
                <a16:creationId xmlns:a16="http://schemas.microsoft.com/office/drawing/2014/main" id="{622EF9F3-E0B6-4166-AC40-F0567FD9A009}"/>
              </a:ext>
            </a:extLst>
          </p:cNvPr>
          <p:cNvPicPr>
            <a:picLocks/>
          </p:cNvPicPr>
          <p:nvPr/>
        </p:nvPicPr>
        <p:blipFill rotWithShape="1">
          <a:blip r:embed="rId2">
            <a:extLst>
              <a:ext uri="{28A0092B-C50C-407E-A947-70E740481C1C}">
                <a14:useLocalDpi xmlns:a14="http://schemas.microsoft.com/office/drawing/2010/main" val="0"/>
              </a:ext>
            </a:extLst>
          </a:blip>
          <a:srcRect r="2" b="1384"/>
          <a:stretch/>
        </p:blipFill>
        <p:spPr bwMode="auto">
          <a:xfrm>
            <a:off x="4862945" y="1440873"/>
            <a:ext cx="7152843" cy="5188528"/>
          </a:xfrm>
          <a:prstGeom prst="rect">
            <a:avLst/>
          </a:prstGeom>
          <a:noFill/>
        </p:spPr>
      </p:pic>
      <p:pic>
        <p:nvPicPr>
          <p:cNvPr id="8" name="Picture 7" descr="A picture containing yellow, sign, drawing, black&#10;&#10;Description automatically generated">
            <a:extLst>
              <a:ext uri="{FF2B5EF4-FFF2-40B4-BE49-F238E27FC236}">
                <a16:creationId xmlns:a16="http://schemas.microsoft.com/office/drawing/2014/main" id="{D0954A41-BA0F-4FD6-A63F-B4CFE4F9D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 y="4478340"/>
            <a:ext cx="2228850" cy="2151061"/>
          </a:xfrm>
          <a:prstGeom prst="rect">
            <a:avLst/>
          </a:prstGeom>
        </p:spPr>
      </p:pic>
    </p:spTree>
    <p:extLst>
      <p:ext uri="{BB962C8B-B14F-4D97-AF65-F5344CB8AC3E}">
        <p14:creationId xmlns:p14="http://schemas.microsoft.com/office/powerpoint/2010/main" val="127769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ACBA-DA0B-494D-9340-B9F5A2D69153}"/>
              </a:ext>
            </a:extLst>
          </p:cNvPr>
          <p:cNvSpPr>
            <a:spLocks noGrp="1"/>
          </p:cNvSpPr>
          <p:nvPr>
            <p:ph type="title"/>
          </p:nvPr>
        </p:nvSpPr>
        <p:spPr/>
        <p:txBody>
          <a:bodyPr/>
          <a:lstStyle/>
          <a:p>
            <a:r>
              <a:rPr lang="en-US" dirty="0">
                <a:latin typeface="Agency FB" pitchFamily="34" charset="0"/>
              </a:rPr>
              <a:t>What do you want them to know and be able to do?</a:t>
            </a:r>
          </a:p>
        </p:txBody>
      </p:sp>
      <p:pic>
        <p:nvPicPr>
          <p:cNvPr id="5" name="Content Placeholder 4" descr="A picture containing text&#10;&#10;Description automatically generated">
            <a:extLst>
              <a:ext uri="{FF2B5EF4-FFF2-40B4-BE49-F238E27FC236}">
                <a16:creationId xmlns:a16="http://schemas.microsoft.com/office/drawing/2014/main" id="{F5E95C12-2C6E-40CE-BC3D-D226ACBF6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1343024"/>
            <a:ext cx="5200649" cy="5343525"/>
          </a:xfrm>
        </p:spPr>
      </p:pic>
      <p:pic>
        <p:nvPicPr>
          <p:cNvPr id="8" name="Picture 7" descr="A picture containing yellow, sign, drawing, black&#10;&#10;Description automatically generated">
            <a:extLst>
              <a:ext uri="{FF2B5EF4-FFF2-40B4-BE49-F238E27FC236}">
                <a16:creationId xmlns:a16="http://schemas.microsoft.com/office/drawing/2014/main" id="{AFDDEBA5-DE56-491E-96EB-D70F07F5F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0" y="4455319"/>
            <a:ext cx="2228850" cy="2151061"/>
          </a:xfrm>
          <a:prstGeom prst="rect">
            <a:avLst/>
          </a:prstGeom>
        </p:spPr>
      </p:pic>
    </p:spTree>
    <p:extLst>
      <p:ext uri="{BB962C8B-B14F-4D97-AF65-F5344CB8AC3E}">
        <p14:creationId xmlns:p14="http://schemas.microsoft.com/office/powerpoint/2010/main" val="138772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 name="Content Placeholder 4" descr="A young girl playing football on a field&#10;&#10;Description automatically generated">
            <a:extLst>
              <a:ext uri="{FF2B5EF4-FFF2-40B4-BE49-F238E27FC236}">
                <a16:creationId xmlns:a16="http://schemas.microsoft.com/office/drawing/2014/main" id="{6B0964E9-B34E-4673-9881-E17F434C8F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333" r="-1" b="13933"/>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8CCF18B9-3EF7-40F4-A9A0-AF6264230BE0}"/>
              </a:ext>
            </a:extLst>
          </p:cNvPr>
          <p:cNvSpPr>
            <a:spLocks noGrp="1"/>
          </p:cNvSpPr>
          <p:nvPr>
            <p:ph type="title"/>
          </p:nvPr>
        </p:nvSpPr>
        <p:spPr>
          <a:xfrm>
            <a:off x="1380744" y="5202936"/>
            <a:ext cx="9436608" cy="786384"/>
          </a:xfrm>
        </p:spPr>
        <p:txBody>
          <a:bodyPr vert="horz" lIns="91440" tIns="45720" rIns="91440" bIns="45720" rtlCol="0" anchor="ctr">
            <a:normAutofit/>
          </a:bodyPr>
          <a:lstStyle/>
          <a:p>
            <a:pPr algn="ctr"/>
            <a:r>
              <a:rPr lang="en-US" sz="4000">
                <a:solidFill>
                  <a:schemeClr val="bg1"/>
                </a:solidFill>
              </a:rPr>
              <a:t>Is it technical, tactical, or functional?</a:t>
            </a:r>
          </a:p>
        </p:txBody>
      </p:sp>
      <p:pic>
        <p:nvPicPr>
          <p:cNvPr id="32" name="Picture 31" descr="A picture containing yellow, sign, drawing, black&#10;&#10;Description automatically generated">
            <a:extLst>
              <a:ext uri="{FF2B5EF4-FFF2-40B4-BE49-F238E27FC236}">
                <a16:creationId xmlns:a16="http://schemas.microsoft.com/office/drawing/2014/main" id="{3D1D23F9-5726-4D6F-AD89-FC6FC24F6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1" y="614491"/>
            <a:ext cx="2228850" cy="2151061"/>
          </a:xfrm>
          <a:prstGeom prst="rect">
            <a:avLst/>
          </a:prstGeom>
        </p:spPr>
      </p:pic>
    </p:spTree>
    <p:extLst>
      <p:ext uri="{BB962C8B-B14F-4D97-AF65-F5344CB8AC3E}">
        <p14:creationId xmlns:p14="http://schemas.microsoft.com/office/powerpoint/2010/main" val="363404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a:extLst>
              <a:ext uri="{FF2B5EF4-FFF2-40B4-BE49-F238E27FC236}">
                <a16:creationId xmlns:a16="http://schemas.microsoft.com/office/drawing/2014/main" id="{2326D385-9FB6-489B-AAF2-164EDFF58746}"/>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363" r="-2" b="-2"/>
          <a:stretch/>
        </p:blipFill>
        <p:spPr bwMode="auto">
          <a:xfrm>
            <a:off x="20" y="10"/>
            <a:ext cx="9272902" cy="685799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p:spPr>
      </p:pic>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yellow, sign, drawing, black&#10;&#10;Description automatically generated">
            <a:extLst>
              <a:ext uri="{FF2B5EF4-FFF2-40B4-BE49-F238E27FC236}">
                <a16:creationId xmlns:a16="http://schemas.microsoft.com/office/drawing/2014/main" id="{D71F7036-C688-4272-AEE6-E2AD24461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079" y="2353469"/>
            <a:ext cx="2228850" cy="2151061"/>
          </a:xfrm>
          <a:prstGeom prst="rect">
            <a:avLst/>
          </a:prstGeom>
        </p:spPr>
      </p:pic>
    </p:spTree>
    <p:extLst>
      <p:ext uri="{BB962C8B-B14F-4D97-AF65-F5344CB8AC3E}">
        <p14:creationId xmlns:p14="http://schemas.microsoft.com/office/powerpoint/2010/main" val="85818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Widescreen</PresentationFormat>
  <Paragraphs>180</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Agency FB</vt:lpstr>
      <vt:lpstr>Arial</vt:lpstr>
      <vt:lpstr>Calibri</vt:lpstr>
      <vt:lpstr>Calibri Light</vt:lpstr>
      <vt:lpstr>Office Theme</vt:lpstr>
      <vt:lpstr>PowerPoint Presentation</vt:lpstr>
      <vt:lpstr>Foxboro Coaches:</vt:lpstr>
      <vt:lpstr>PowerPoint Presentation</vt:lpstr>
      <vt:lpstr>What do you want to teach them?</vt:lpstr>
      <vt:lpstr>Understanding how they learn….age appropriate.</vt:lpstr>
      <vt:lpstr>The 4 Pillars of the Game</vt:lpstr>
      <vt:lpstr>What do you want them to know and be able to do?</vt:lpstr>
      <vt:lpstr>Is it technical, tactical, or functional?</vt:lpstr>
      <vt:lpstr>PowerPoint Presentation</vt:lpstr>
      <vt:lpstr>PowerPoint Presentation</vt:lpstr>
      <vt:lpstr>METHODOLOGY OF COACHING SKILLS</vt:lpstr>
      <vt:lpstr>Teaching Technique….How to?</vt:lpstr>
      <vt:lpstr> The technique…can we break it down?</vt:lpstr>
      <vt:lpstr> Teaching Tactics….Where and When to? </vt:lpstr>
      <vt:lpstr>Are they successful at the technique?</vt:lpstr>
      <vt:lpstr>Technique under pressure creates skill….match related</vt:lpstr>
      <vt:lpstr>Match Condition….game</vt:lpstr>
      <vt:lpstr>Functional Training….Which part of the field or group?</vt:lpstr>
      <vt:lpstr>PowerPoint Presentation</vt:lpstr>
      <vt:lpstr>Part II             Anatomy of Coaching the Session</vt:lpstr>
      <vt:lpstr>Coaching Cycle</vt:lpstr>
      <vt:lpstr>If you fail to prepare, prepare to fail!</vt:lpstr>
      <vt:lpstr>       Controlling the Training Environment   </vt:lpstr>
      <vt:lpstr>             Stopping the exercise…or not! </vt:lpstr>
      <vt:lpstr>Stopped it…..now what do I say? </vt:lpstr>
      <vt:lpstr>Coaching Points</vt:lpstr>
      <vt:lpstr>Coaching Points</vt:lpstr>
      <vt:lpstr> Creating the ideal training environment</vt:lpstr>
      <vt:lpstr>Let them struggle!</vt:lpstr>
      <vt:lpstr>PowerPoint Presentation</vt:lpstr>
      <vt:lpstr>PowerPoint Presentation</vt:lpstr>
      <vt:lpstr>Part III Fixing the problem(s)</vt:lpstr>
      <vt:lpstr>Planning the session</vt:lpstr>
      <vt:lpstr>Which method do I need?</vt:lpstr>
      <vt:lpstr>Which method should I use?</vt:lpstr>
      <vt:lpstr>Key Factors: </vt:lpstr>
      <vt:lpstr>Training Do’s</vt:lpstr>
      <vt:lpstr>Training Don’ts</vt:lpstr>
      <vt:lpstr>During the activity….COACH</vt:lpstr>
      <vt:lpstr>After the session with the team</vt:lpstr>
      <vt:lpstr>After the session…reflect!</vt:lpstr>
      <vt:lpstr>PowerPoint Presentation</vt:lpstr>
      <vt:lpstr>Part IV Formations, Styles, Shape, and Rhythm of Play</vt:lpstr>
      <vt:lpstr>Players roles defined</vt:lpstr>
      <vt:lpstr>Adjusting Styles and Formations </vt:lpstr>
      <vt:lpstr>Team Shape</vt:lpstr>
      <vt:lpstr>Possession</vt:lpstr>
      <vt:lpstr>Formations: 4-4-2, 4-3-3, 4-5-1</vt:lpstr>
      <vt:lpstr>Formations</vt:lpstr>
      <vt:lpstr>Transition…offense to defense and vice versa.</vt:lpstr>
      <vt:lpstr>Conditioning</vt:lpstr>
      <vt:lpstr>Recovery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Borde</dc:creator>
  <cp:lastModifiedBy>Brian Borde</cp:lastModifiedBy>
  <cp:revision>134</cp:revision>
  <dcterms:created xsi:type="dcterms:W3CDTF">2020-01-22T19:25:50Z</dcterms:created>
  <dcterms:modified xsi:type="dcterms:W3CDTF">2025-09-16T03:13:08Z</dcterms:modified>
</cp:coreProperties>
</file>